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2" r:id="rId3"/>
    <p:sldId id="310" r:id="rId4"/>
    <p:sldId id="361" r:id="rId5"/>
    <p:sldId id="357" r:id="rId6"/>
    <p:sldId id="358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59" r:id="rId18"/>
  </p:sldIdLst>
  <p:sldSz cx="9144000" cy="6858000" type="screen4x3"/>
  <p:notesSz cx="6797675" cy="9928225"/>
  <p:custDataLst>
    <p:tags r:id="rId2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255" autoAdjust="0"/>
  </p:normalViewPr>
  <p:slideViewPr>
    <p:cSldViewPr snapToGrid="0" snapToObjects="1">
      <p:cViewPr varScale="1">
        <p:scale>
          <a:sx n="65" d="100"/>
          <a:sy n="65" d="100"/>
        </p:scale>
        <p:origin x="-131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82127-9B0F-4A6C-9F4D-D2ACE4988D94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5F38DC94-A805-4A6C-AAEE-09D9C229570B}">
      <dgm:prSet phldrT="[Text]" custT="1"/>
      <dgm:spPr/>
      <dgm:t>
        <a:bodyPr/>
        <a:lstStyle/>
        <a:p>
          <a:r>
            <a:rPr lang="ro-RO" sz="1800" b="1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management</a:t>
          </a:r>
          <a:endParaRPr lang="en-GB" sz="18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F7C6A22F-6FE5-41F4-8A94-F69872C053B4}" type="parTrans" cxnId="{1153A799-4F6B-4DEB-97B1-0ED3792D0CE9}">
      <dgm:prSet/>
      <dgm:spPr/>
      <dgm:t>
        <a:bodyPr/>
        <a:lstStyle/>
        <a:p>
          <a:endParaRPr lang="en-GB"/>
        </a:p>
      </dgm:t>
    </dgm:pt>
    <dgm:pt modelId="{15143D91-25EC-443F-92FE-A650673101EE}" type="sibTrans" cxnId="{1153A799-4F6B-4DEB-97B1-0ED3792D0CE9}">
      <dgm:prSet/>
      <dgm:spPr/>
      <dgm:t>
        <a:bodyPr/>
        <a:lstStyle/>
        <a:p>
          <a:endParaRPr lang="en-GB"/>
        </a:p>
      </dgm:t>
    </dgm:pt>
    <dgm:pt modelId="{7B484E67-88EB-4F50-87AC-3172C05501EC}" type="pres">
      <dgm:prSet presAssocID="{31382127-9B0F-4A6C-9F4D-D2ACE4988D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A91EAD-C21D-4BF2-B6A6-69F7B0F62E5E}" type="pres">
      <dgm:prSet presAssocID="{5F38DC94-A805-4A6C-AAEE-09D9C229570B}" presName="gear1" presStyleLbl="node1" presStyleIdx="0" presStyleCnt="1" custScaleX="181818" custScaleY="172330" custLinFactNeighborX="-45455" custLinFactNeighborY="-1550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1FDAF-242C-41B5-9B76-650770599F08}" type="pres">
      <dgm:prSet presAssocID="{5F38DC94-A805-4A6C-AAEE-09D9C229570B}" presName="gear1srcNode" presStyleLbl="node1" presStyleIdx="0" presStyleCnt="1"/>
      <dgm:spPr/>
      <dgm:t>
        <a:bodyPr/>
        <a:lstStyle/>
        <a:p>
          <a:endParaRPr lang="en-GB"/>
        </a:p>
      </dgm:t>
    </dgm:pt>
    <dgm:pt modelId="{B731ABA2-C1F5-414F-B010-AA7B07BD61E0}" type="pres">
      <dgm:prSet presAssocID="{5F38DC94-A805-4A6C-AAEE-09D9C229570B}" presName="gear1dstNode" presStyleLbl="node1" presStyleIdx="0" presStyleCnt="1"/>
      <dgm:spPr/>
      <dgm:t>
        <a:bodyPr/>
        <a:lstStyle/>
        <a:p>
          <a:endParaRPr lang="en-GB"/>
        </a:p>
      </dgm:t>
    </dgm:pt>
    <dgm:pt modelId="{F5194FCA-1FF0-438D-9C20-9654F5500252}" type="pres">
      <dgm:prSet presAssocID="{15143D91-25EC-443F-92FE-A650673101EE}" presName="connector1" presStyleLbl="sibTrans2D1" presStyleIdx="0" presStyleCnt="1" custAng="15497826" custScaleX="175968" custScaleY="174986" custLinFactNeighborX="-23346" custLinFactNeighborY="-21681"/>
      <dgm:spPr/>
      <dgm:t>
        <a:bodyPr/>
        <a:lstStyle/>
        <a:p>
          <a:endParaRPr lang="en-GB"/>
        </a:p>
      </dgm:t>
    </dgm:pt>
  </dgm:ptLst>
  <dgm:cxnLst>
    <dgm:cxn modelId="{1DEB452C-A6DC-4F27-89A3-224683DACA39}" type="presOf" srcId="{5F38DC94-A805-4A6C-AAEE-09D9C229570B}" destId="{B731ABA2-C1F5-414F-B010-AA7B07BD61E0}" srcOrd="2" destOrd="0" presId="urn:microsoft.com/office/officeart/2005/8/layout/gear1"/>
    <dgm:cxn modelId="{E51BF281-EBAA-4560-97ED-1AE99E8A523C}" type="presOf" srcId="{5F38DC94-A805-4A6C-AAEE-09D9C229570B}" destId="{9281FDAF-242C-41B5-9B76-650770599F08}" srcOrd="1" destOrd="0" presId="urn:microsoft.com/office/officeart/2005/8/layout/gear1"/>
    <dgm:cxn modelId="{4A02F952-E86E-4A98-9664-C7C069D0C999}" type="presOf" srcId="{31382127-9B0F-4A6C-9F4D-D2ACE4988D94}" destId="{7B484E67-88EB-4F50-87AC-3172C05501EC}" srcOrd="0" destOrd="0" presId="urn:microsoft.com/office/officeart/2005/8/layout/gear1"/>
    <dgm:cxn modelId="{EB554029-F64F-4556-8677-899B8ECE31C5}" type="presOf" srcId="{15143D91-25EC-443F-92FE-A650673101EE}" destId="{F5194FCA-1FF0-438D-9C20-9654F5500252}" srcOrd="0" destOrd="0" presId="urn:microsoft.com/office/officeart/2005/8/layout/gear1"/>
    <dgm:cxn modelId="{1153A799-4F6B-4DEB-97B1-0ED3792D0CE9}" srcId="{31382127-9B0F-4A6C-9F4D-D2ACE4988D94}" destId="{5F38DC94-A805-4A6C-AAEE-09D9C229570B}" srcOrd="0" destOrd="0" parTransId="{F7C6A22F-6FE5-41F4-8A94-F69872C053B4}" sibTransId="{15143D91-25EC-443F-92FE-A650673101EE}"/>
    <dgm:cxn modelId="{7C2F8C57-F264-430A-B6DB-390C1A67BF04}" type="presOf" srcId="{5F38DC94-A805-4A6C-AAEE-09D9C229570B}" destId="{76A91EAD-C21D-4BF2-B6A6-69F7B0F62E5E}" srcOrd="0" destOrd="0" presId="urn:microsoft.com/office/officeart/2005/8/layout/gear1"/>
    <dgm:cxn modelId="{B9EA4F16-162A-4A2E-BBF1-3C04C8D0E3AF}" type="presParOf" srcId="{7B484E67-88EB-4F50-87AC-3172C05501EC}" destId="{76A91EAD-C21D-4BF2-B6A6-69F7B0F62E5E}" srcOrd="0" destOrd="0" presId="urn:microsoft.com/office/officeart/2005/8/layout/gear1"/>
    <dgm:cxn modelId="{841BA1E8-CB0B-494C-9975-3809C990C646}" type="presParOf" srcId="{7B484E67-88EB-4F50-87AC-3172C05501EC}" destId="{9281FDAF-242C-41B5-9B76-650770599F08}" srcOrd="1" destOrd="0" presId="urn:microsoft.com/office/officeart/2005/8/layout/gear1"/>
    <dgm:cxn modelId="{33A6F3FE-967D-4228-9721-5BF1DC698679}" type="presParOf" srcId="{7B484E67-88EB-4F50-87AC-3172C05501EC}" destId="{B731ABA2-C1F5-414F-B010-AA7B07BD61E0}" srcOrd="2" destOrd="0" presId="urn:microsoft.com/office/officeart/2005/8/layout/gear1"/>
    <dgm:cxn modelId="{1F8DD966-B75C-44CC-8405-2A94A7A0AF35}" type="presParOf" srcId="{7B484E67-88EB-4F50-87AC-3172C05501EC}" destId="{F5194FCA-1FF0-438D-9C20-9654F55002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82127-9B0F-4A6C-9F4D-D2ACE4988D94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5F38DC94-A805-4A6C-AAEE-09D9C229570B}">
      <dgm:prSet phldrT="[Text]" custT="1"/>
      <dgm:spPr/>
      <dgm:t>
        <a:bodyPr/>
        <a:lstStyle/>
        <a:p>
          <a:r>
            <a:rPr lang="ro-RO" sz="1800" b="1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formarea profesorilor</a:t>
          </a:r>
          <a:endParaRPr lang="en-GB" sz="18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F7C6A22F-6FE5-41F4-8A94-F69872C053B4}" type="parTrans" cxnId="{1153A799-4F6B-4DEB-97B1-0ED3792D0CE9}">
      <dgm:prSet/>
      <dgm:spPr/>
      <dgm:t>
        <a:bodyPr/>
        <a:lstStyle/>
        <a:p>
          <a:endParaRPr lang="en-GB"/>
        </a:p>
      </dgm:t>
    </dgm:pt>
    <dgm:pt modelId="{15143D91-25EC-443F-92FE-A650673101EE}" type="sibTrans" cxnId="{1153A799-4F6B-4DEB-97B1-0ED3792D0CE9}">
      <dgm:prSet/>
      <dgm:spPr/>
      <dgm:t>
        <a:bodyPr/>
        <a:lstStyle/>
        <a:p>
          <a:endParaRPr lang="en-GB"/>
        </a:p>
      </dgm:t>
    </dgm:pt>
    <dgm:pt modelId="{7B484E67-88EB-4F50-87AC-3172C05501EC}" type="pres">
      <dgm:prSet presAssocID="{31382127-9B0F-4A6C-9F4D-D2ACE4988D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A91EAD-C21D-4BF2-B6A6-69F7B0F62E5E}" type="pres">
      <dgm:prSet presAssocID="{5F38DC94-A805-4A6C-AAEE-09D9C229570B}" presName="gear1" presStyleLbl="node1" presStyleIdx="0" presStyleCnt="1" custScaleX="181818" custScaleY="172330" custLinFactNeighborX="-5387" custLinFactNeighborY="-499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1FDAF-242C-41B5-9B76-650770599F08}" type="pres">
      <dgm:prSet presAssocID="{5F38DC94-A805-4A6C-AAEE-09D9C229570B}" presName="gear1srcNode" presStyleLbl="node1" presStyleIdx="0" presStyleCnt="1"/>
      <dgm:spPr/>
      <dgm:t>
        <a:bodyPr/>
        <a:lstStyle/>
        <a:p>
          <a:endParaRPr lang="en-GB"/>
        </a:p>
      </dgm:t>
    </dgm:pt>
    <dgm:pt modelId="{B731ABA2-C1F5-414F-B010-AA7B07BD61E0}" type="pres">
      <dgm:prSet presAssocID="{5F38DC94-A805-4A6C-AAEE-09D9C229570B}" presName="gear1dstNode" presStyleLbl="node1" presStyleIdx="0" presStyleCnt="1"/>
      <dgm:spPr/>
      <dgm:t>
        <a:bodyPr/>
        <a:lstStyle/>
        <a:p>
          <a:endParaRPr lang="en-GB"/>
        </a:p>
      </dgm:t>
    </dgm:pt>
    <dgm:pt modelId="{F5194FCA-1FF0-438D-9C20-9654F5500252}" type="pres">
      <dgm:prSet presAssocID="{15143D91-25EC-443F-92FE-A650673101EE}" presName="connector1" presStyleLbl="sibTrans2D1" presStyleIdx="0" presStyleCnt="1" custAng="15497826" custScaleX="175968" custScaleY="174986" custLinFactNeighborX="-24123" custLinFactNeighborY="-56964"/>
      <dgm:spPr/>
      <dgm:t>
        <a:bodyPr/>
        <a:lstStyle/>
        <a:p>
          <a:endParaRPr lang="en-GB"/>
        </a:p>
      </dgm:t>
    </dgm:pt>
  </dgm:ptLst>
  <dgm:cxnLst>
    <dgm:cxn modelId="{1153A799-4F6B-4DEB-97B1-0ED3792D0CE9}" srcId="{31382127-9B0F-4A6C-9F4D-D2ACE4988D94}" destId="{5F38DC94-A805-4A6C-AAEE-09D9C229570B}" srcOrd="0" destOrd="0" parTransId="{F7C6A22F-6FE5-41F4-8A94-F69872C053B4}" sibTransId="{15143D91-25EC-443F-92FE-A650673101EE}"/>
    <dgm:cxn modelId="{757D3E59-CE8F-4C4E-B306-E85D47803036}" type="presOf" srcId="{15143D91-25EC-443F-92FE-A650673101EE}" destId="{F5194FCA-1FF0-438D-9C20-9654F5500252}" srcOrd="0" destOrd="0" presId="urn:microsoft.com/office/officeart/2005/8/layout/gear1"/>
    <dgm:cxn modelId="{FD2BA060-1098-441C-9CAA-8E86DC1D5E14}" type="presOf" srcId="{5F38DC94-A805-4A6C-AAEE-09D9C229570B}" destId="{76A91EAD-C21D-4BF2-B6A6-69F7B0F62E5E}" srcOrd="0" destOrd="0" presId="urn:microsoft.com/office/officeart/2005/8/layout/gear1"/>
    <dgm:cxn modelId="{D5FE9B01-E88D-4261-B3A7-9F72D496F3A2}" type="presOf" srcId="{5F38DC94-A805-4A6C-AAEE-09D9C229570B}" destId="{9281FDAF-242C-41B5-9B76-650770599F08}" srcOrd="1" destOrd="0" presId="urn:microsoft.com/office/officeart/2005/8/layout/gear1"/>
    <dgm:cxn modelId="{1CC7781E-EDB9-46AF-933C-0B789A0DC031}" type="presOf" srcId="{31382127-9B0F-4A6C-9F4D-D2ACE4988D94}" destId="{7B484E67-88EB-4F50-87AC-3172C05501EC}" srcOrd="0" destOrd="0" presId="urn:microsoft.com/office/officeart/2005/8/layout/gear1"/>
    <dgm:cxn modelId="{63EA74EB-9E23-4085-85AC-66B9E6EE024B}" type="presOf" srcId="{5F38DC94-A805-4A6C-AAEE-09D9C229570B}" destId="{B731ABA2-C1F5-414F-B010-AA7B07BD61E0}" srcOrd="2" destOrd="0" presId="urn:microsoft.com/office/officeart/2005/8/layout/gear1"/>
    <dgm:cxn modelId="{9A886267-2D19-4769-A783-C3F4DAB7422E}" type="presParOf" srcId="{7B484E67-88EB-4F50-87AC-3172C05501EC}" destId="{76A91EAD-C21D-4BF2-B6A6-69F7B0F62E5E}" srcOrd="0" destOrd="0" presId="urn:microsoft.com/office/officeart/2005/8/layout/gear1"/>
    <dgm:cxn modelId="{01C91FD9-634F-4C6F-A995-87F074760DDE}" type="presParOf" srcId="{7B484E67-88EB-4F50-87AC-3172C05501EC}" destId="{9281FDAF-242C-41B5-9B76-650770599F08}" srcOrd="1" destOrd="0" presId="urn:microsoft.com/office/officeart/2005/8/layout/gear1"/>
    <dgm:cxn modelId="{4988502A-0614-480E-AAE9-7A96BE8DC218}" type="presParOf" srcId="{7B484E67-88EB-4F50-87AC-3172C05501EC}" destId="{B731ABA2-C1F5-414F-B010-AA7B07BD61E0}" srcOrd="2" destOrd="0" presId="urn:microsoft.com/office/officeart/2005/8/layout/gear1"/>
    <dgm:cxn modelId="{8BFC7674-E0BA-4E35-BA45-E907E6874590}" type="presParOf" srcId="{7B484E67-88EB-4F50-87AC-3172C05501EC}" destId="{F5194FCA-1FF0-438D-9C20-9654F55002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82127-9B0F-4A6C-9F4D-D2ACE4988D94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5F38DC94-A805-4A6C-AAEE-09D9C229570B}">
      <dgm:prSet phldrT="[Text]" custT="1"/>
      <dgm:spPr/>
      <dgm:t>
        <a:bodyPr/>
        <a:lstStyle/>
        <a:p>
          <a:r>
            <a:rPr lang="ro-RO" sz="1700" b="1" dirty="0" err="1" smtClean="0">
              <a:solidFill>
                <a:srgbClr val="C00000"/>
              </a:solidFill>
              <a:latin typeface="Book Antiqua" panose="02040602050305030304" pitchFamily="18" charset="0"/>
            </a:rPr>
            <a:t>Compo-nenta</a:t>
          </a:r>
          <a:r>
            <a:rPr lang="ro-RO" sz="1700" b="1" dirty="0" smtClean="0">
              <a:solidFill>
                <a:srgbClr val="C00000"/>
              </a:solidFill>
              <a:latin typeface="Book Antiqua" panose="02040602050305030304" pitchFamily="18" charset="0"/>
            </a:rPr>
            <a:t> educație parentală</a:t>
          </a:r>
          <a:endParaRPr lang="en-GB" sz="17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F7C6A22F-6FE5-41F4-8A94-F69872C053B4}" type="parTrans" cxnId="{1153A799-4F6B-4DEB-97B1-0ED3792D0CE9}">
      <dgm:prSet/>
      <dgm:spPr/>
      <dgm:t>
        <a:bodyPr/>
        <a:lstStyle/>
        <a:p>
          <a:endParaRPr lang="en-GB"/>
        </a:p>
      </dgm:t>
    </dgm:pt>
    <dgm:pt modelId="{15143D91-25EC-443F-92FE-A650673101EE}" type="sibTrans" cxnId="{1153A799-4F6B-4DEB-97B1-0ED3792D0CE9}">
      <dgm:prSet/>
      <dgm:spPr/>
      <dgm:t>
        <a:bodyPr/>
        <a:lstStyle/>
        <a:p>
          <a:endParaRPr lang="en-GB"/>
        </a:p>
      </dgm:t>
    </dgm:pt>
    <dgm:pt modelId="{7B484E67-88EB-4F50-87AC-3172C05501EC}" type="pres">
      <dgm:prSet presAssocID="{31382127-9B0F-4A6C-9F4D-D2ACE4988D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A91EAD-C21D-4BF2-B6A6-69F7B0F62E5E}" type="pres">
      <dgm:prSet presAssocID="{5F38DC94-A805-4A6C-AAEE-09D9C229570B}" presName="gear1" presStyleLbl="node1" presStyleIdx="0" presStyleCnt="1" custScaleX="181818" custScaleY="172330" custLinFactNeighborX="-5387" custLinFactNeighborY="-499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1FDAF-242C-41B5-9B76-650770599F08}" type="pres">
      <dgm:prSet presAssocID="{5F38DC94-A805-4A6C-AAEE-09D9C229570B}" presName="gear1srcNode" presStyleLbl="node1" presStyleIdx="0" presStyleCnt="1"/>
      <dgm:spPr/>
      <dgm:t>
        <a:bodyPr/>
        <a:lstStyle/>
        <a:p>
          <a:endParaRPr lang="en-GB"/>
        </a:p>
      </dgm:t>
    </dgm:pt>
    <dgm:pt modelId="{B731ABA2-C1F5-414F-B010-AA7B07BD61E0}" type="pres">
      <dgm:prSet presAssocID="{5F38DC94-A805-4A6C-AAEE-09D9C229570B}" presName="gear1dstNode" presStyleLbl="node1" presStyleIdx="0" presStyleCnt="1"/>
      <dgm:spPr/>
      <dgm:t>
        <a:bodyPr/>
        <a:lstStyle/>
        <a:p>
          <a:endParaRPr lang="en-GB"/>
        </a:p>
      </dgm:t>
    </dgm:pt>
    <dgm:pt modelId="{F5194FCA-1FF0-438D-9C20-9654F5500252}" type="pres">
      <dgm:prSet presAssocID="{15143D91-25EC-443F-92FE-A650673101EE}" presName="connector1" presStyleLbl="sibTrans2D1" presStyleIdx="0" presStyleCnt="1" custAng="15497826" custScaleX="175968" custScaleY="174986" custLinFactNeighborX="-22023" custLinFactNeighborY="-8974"/>
      <dgm:spPr/>
      <dgm:t>
        <a:bodyPr/>
        <a:lstStyle/>
        <a:p>
          <a:endParaRPr lang="en-GB"/>
        </a:p>
      </dgm:t>
    </dgm:pt>
  </dgm:ptLst>
  <dgm:cxnLst>
    <dgm:cxn modelId="{B97FD5E6-E8AD-4A23-A556-1874DBDCF867}" type="presOf" srcId="{5F38DC94-A805-4A6C-AAEE-09D9C229570B}" destId="{76A91EAD-C21D-4BF2-B6A6-69F7B0F62E5E}" srcOrd="0" destOrd="0" presId="urn:microsoft.com/office/officeart/2005/8/layout/gear1"/>
    <dgm:cxn modelId="{1153A799-4F6B-4DEB-97B1-0ED3792D0CE9}" srcId="{31382127-9B0F-4A6C-9F4D-D2ACE4988D94}" destId="{5F38DC94-A805-4A6C-AAEE-09D9C229570B}" srcOrd="0" destOrd="0" parTransId="{F7C6A22F-6FE5-41F4-8A94-F69872C053B4}" sibTransId="{15143D91-25EC-443F-92FE-A650673101EE}"/>
    <dgm:cxn modelId="{3DF372F1-7E11-4135-AC3F-9159154A78F5}" type="presOf" srcId="{5F38DC94-A805-4A6C-AAEE-09D9C229570B}" destId="{B731ABA2-C1F5-414F-B010-AA7B07BD61E0}" srcOrd="2" destOrd="0" presId="urn:microsoft.com/office/officeart/2005/8/layout/gear1"/>
    <dgm:cxn modelId="{C45855C4-E140-44EA-8FA7-7485DD270831}" type="presOf" srcId="{31382127-9B0F-4A6C-9F4D-D2ACE4988D94}" destId="{7B484E67-88EB-4F50-87AC-3172C05501EC}" srcOrd="0" destOrd="0" presId="urn:microsoft.com/office/officeart/2005/8/layout/gear1"/>
    <dgm:cxn modelId="{1A717D2D-7EFE-4818-8559-EDE92F74D5C0}" type="presOf" srcId="{15143D91-25EC-443F-92FE-A650673101EE}" destId="{F5194FCA-1FF0-438D-9C20-9654F5500252}" srcOrd="0" destOrd="0" presId="urn:microsoft.com/office/officeart/2005/8/layout/gear1"/>
    <dgm:cxn modelId="{16520B70-3B05-4686-B008-7868F42FD369}" type="presOf" srcId="{5F38DC94-A805-4A6C-AAEE-09D9C229570B}" destId="{9281FDAF-242C-41B5-9B76-650770599F08}" srcOrd="1" destOrd="0" presId="urn:microsoft.com/office/officeart/2005/8/layout/gear1"/>
    <dgm:cxn modelId="{143A1A12-0CB9-420F-8031-86AF78A066BE}" type="presParOf" srcId="{7B484E67-88EB-4F50-87AC-3172C05501EC}" destId="{76A91EAD-C21D-4BF2-B6A6-69F7B0F62E5E}" srcOrd="0" destOrd="0" presId="urn:microsoft.com/office/officeart/2005/8/layout/gear1"/>
    <dgm:cxn modelId="{D24CFAA8-82A4-42D0-8ADD-AE7B970DDF75}" type="presParOf" srcId="{7B484E67-88EB-4F50-87AC-3172C05501EC}" destId="{9281FDAF-242C-41B5-9B76-650770599F08}" srcOrd="1" destOrd="0" presId="urn:microsoft.com/office/officeart/2005/8/layout/gear1"/>
    <dgm:cxn modelId="{43DD92D3-04DF-43A2-A3A8-3ABFD3EEC57B}" type="presParOf" srcId="{7B484E67-88EB-4F50-87AC-3172C05501EC}" destId="{B731ABA2-C1F5-414F-B010-AA7B07BD61E0}" srcOrd="2" destOrd="0" presId="urn:microsoft.com/office/officeart/2005/8/layout/gear1"/>
    <dgm:cxn modelId="{E3EF305A-C6A9-404C-9AC5-B4AF315257D1}" type="presParOf" srcId="{7B484E67-88EB-4F50-87AC-3172C05501EC}" destId="{F5194FCA-1FF0-438D-9C20-9654F55002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82127-9B0F-4A6C-9F4D-D2ACE4988D94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5F38DC94-A805-4A6C-AAEE-09D9C229570B}">
      <dgm:prSet phldrT="[Text]" custT="1"/>
      <dgm:spPr/>
      <dgm:t>
        <a:bodyPr/>
        <a:lstStyle/>
        <a:p>
          <a:r>
            <a:rPr lang="ro-RO" sz="1800" b="1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consilierea părinților</a:t>
          </a:r>
          <a:endParaRPr lang="en-GB" sz="18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F7C6A22F-6FE5-41F4-8A94-F69872C053B4}" type="parTrans" cxnId="{1153A799-4F6B-4DEB-97B1-0ED3792D0CE9}">
      <dgm:prSet/>
      <dgm:spPr/>
      <dgm:t>
        <a:bodyPr/>
        <a:lstStyle/>
        <a:p>
          <a:endParaRPr lang="en-GB"/>
        </a:p>
      </dgm:t>
    </dgm:pt>
    <dgm:pt modelId="{15143D91-25EC-443F-92FE-A650673101EE}" type="sibTrans" cxnId="{1153A799-4F6B-4DEB-97B1-0ED3792D0CE9}">
      <dgm:prSet/>
      <dgm:spPr/>
      <dgm:t>
        <a:bodyPr/>
        <a:lstStyle/>
        <a:p>
          <a:endParaRPr lang="en-GB"/>
        </a:p>
      </dgm:t>
    </dgm:pt>
    <dgm:pt modelId="{7B484E67-88EB-4F50-87AC-3172C05501EC}" type="pres">
      <dgm:prSet presAssocID="{31382127-9B0F-4A6C-9F4D-D2ACE4988D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A91EAD-C21D-4BF2-B6A6-69F7B0F62E5E}" type="pres">
      <dgm:prSet presAssocID="{5F38DC94-A805-4A6C-AAEE-09D9C229570B}" presName="gear1" presStyleLbl="node1" presStyleIdx="0" presStyleCnt="1" custScaleX="181818" custScaleY="172330" custLinFactNeighborX="-5387" custLinFactNeighborY="-4991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1FDAF-242C-41B5-9B76-650770599F08}" type="pres">
      <dgm:prSet presAssocID="{5F38DC94-A805-4A6C-AAEE-09D9C229570B}" presName="gear1srcNode" presStyleLbl="node1" presStyleIdx="0" presStyleCnt="1"/>
      <dgm:spPr/>
      <dgm:t>
        <a:bodyPr/>
        <a:lstStyle/>
        <a:p>
          <a:endParaRPr lang="en-GB"/>
        </a:p>
      </dgm:t>
    </dgm:pt>
    <dgm:pt modelId="{B731ABA2-C1F5-414F-B010-AA7B07BD61E0}" type="pres">
      <dgm:prSet presAssocID="{5F38DC94-A805-4A6C-AAEE-09D9C229570B}" presName="gear1dstNode" presStyleLbl="node1" presStyleIdx="0" presStyleCnt="1"/>
      <dgm:spPr/>
      <dgm:t>
        <a:bodyPr/>
        <a:lstStyle/>
        <a:p>
          <a:endParaRPr lang="en-GB"/>
        </a:p>
      </dgm:t>
    </dgm:pt>
    <dgm:pt modelId="{F5194FCA-1FF0-438D-9C20-9654F5500252}" type="pres">
      <dgm:prSet presAssocID="{15143D91-25EC-443F-92FE-A650673101EE}" presName="connector1" presStyleLbl="sibTrans2D1" presStyleIdx="0" presStyleCnt="1" custAng="15497826" custScaleX="175968" custScaleY="174986" custLinFactNeighborX="-24123" custLinFactNeighborY="-56964"/>
      <dgm:spPr/>
      <dgm:t>
        <a:bodyPr/>
        <a:lstStyle/>
        <a:p>
          <a:endParaRPr lang="en-GB"/>
        </a:p>
      </dgm:t>
    </dgm:pt>
  </dgm:ptLst>
  <dgm:cxnLst>
    <dgm:cxn modelId="{BFAE0866-2B1B-4D83-8E56-7A73DC2239AB}" type="presOf" srcId="{15143D91-25EC-443F-92FE-A650673101EE}" destId="{F5194FCA-1FF0-438D-9C20-9654F5500252}" srcOrd="0" destOrd="0" presId="urn:microsoft.com/office/officeart/2005/8/layout/gear1"/>
    <dgm:cxn modelId="{70A5C4E0-ACCE-4626-9DA2-2B5EF292DE7C}" type="presOf" srcId="{5F38DC94-A805-4A6C-AAEE-09D9C229570B}" destId="{9281FDAF-242C-41B5-9B76-650770599F08}" srcOrd="1" destOrd="0" presId="urn:microsoft.com/office/officeart/2005/8/layout/gear1"/>
    <dgm:cxn modelId="{E900901A-681C-47C6-A4EA-53ABBD12E9DA}" type="presOf" srcId="{5F38DC94-A805-4A6C-AAEE-09D9C229570B}" destId="{B731ABA2-C1F5-414F-B010-AA7B07BD61E0}" srcOrd="2" destOrd="0" presId="urn:microsoft.com/office/officeart/2005/8/layout/gear1"/>
    <dgm:cxn modelId="{1153A799-4F6B-4DEB-97B1-0ED3792D0CE9}" srcId="{31382127-9B0F-4A6C-9F4D-D2ACE4988D94}" destId="{5F38DC94-A805-4A6C-AAEE-09D9C229570B}" srcOrd="0" destOrd="0" parTransId="{F7C6A22F-6FE5-41F4-8A94-F69872C053B4}" sibTransId="{15143D91-25EC-443F-92FE-A650673101EE}"/>
    <dgm:cxn modelId="{DCBFA937-F272-4923-8A3A-0FF7940A9322}" type="presOf" srcId="{31382127-9B0F-4A6C-9F4D-D2ACE4988D94}" destId="{7B484E67-88EB-4F50-87AC-3172C05501EC}" srcOrd="0" destOrd="0" presId="urn:microsoft.com/office/officeart/2005/8/layout/gear1"/>
    <dgm:cxn modelId="{8A97E4AA-7AC9-451B-8DA6-64EA14F53D0D}" type="presOf" srcId="{5F38DC94-A805-4A6C-AAEE-09D9C229570B}" destId="{76A91EAD-C21D-4BF2-B6A6-69F7B0F62E5E}" srcOrd="0" destOrd="0" presId="urn:microsoft.com/office/officeart/2005/8/layout/gear1"/>
    <dgm:cxn modelId="{654F118E-FE68-4577-B5E8-541CDECF5FF1}" type="presParOf" srcId="{7B484E67-88EB-4F50-87AC-3172C05501EC}" destId="{76A91EAD-C21D-4BF2-B6A6-69F7B0F62E5E}" srcOrd="0" destOrd="0" presId="urn:microsoft.com/office/officeart/2005/8/layout/gear1"/>
    <dgm:cxn modelId="{9D5270E9-DB84-43B7-BA50-8255056DEC08}" type="presParOf" srcId="{7B484E67-88EB-4F50-87AC-3172C05501EC}" destId="{9281FDAF-242C-41B5-9B76-650770599F08}" srcOrd="1" destOrd="0" presId="urn:microsoft.com/office/officeart/2005/8/layout/gear1"/>
    <dgm:cxn modelId="{F1FE8276-4BFB-4C43-9B35-4DD2482C89E6}" type="presParOf" srcId="{7B484E67-88EB-4F50-87AC-3172C05501EC}" destId="{B731ABA2-C1F5-414F-B010-AA7B07BD61E0}" srcOrd="2" destOrd="0" presId="urn:microsoft.com/office/officeart/2005/8/layout/gear1"/>
    <dgm:cxn modelId="{FB8054CC-C29C-4F93-900E-E214D7170B8D}" type="presParOf" srcId="{7B484E67-88EB-4F50-87AC-3172C05501EC}" destId="{F5194FCA-1FF0-438D-9C20-9654F55002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82127-9B0F-4A6C-9F4D-D2ACE4988D94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5F38DC94-A805-4A6C-AAEE-09D9C229570B}">
      <dgm:prSet phldrT="[Text]" custT="1"/>
      <dgm:spPr/>
      <dgm:t>
        <a:bodyPr/>
        <a:lstStyle/>
        <a:p>
          <a:r>
            <a:rPr lang="ro-RO" sz="1600" b="1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modele de succes</a:t>
          </a:r>
          <a:endParaRPr lang="en-GB" sz="16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F7C6A22F-6FE5-41F4-8A94-F69872C053B4}" type="parTrans" cxnId="{1153A799-4F6B-4DEB-97B1-0ED3792D0CE9}">
      <dgm:prSet/>
      <dgm:spPr/>
      <dgm:t>
        <a:bodyPr/>
        <a:lstStyle/>
        <a:p>
          <a:endParaRPr lang="en-GB"/>
        </a:p>
      </dgm:t>
    </dgm:pt>
    <dgm:pt modelId="{15143D91-25EC-443F-92FE-A650673101EE}" type="sibTrans" cxnId="{1153A799-4F6B-4DEB-97B1-0ED3792D0CE9}">
      <dgm:prSet/>
      <dgm:spPr/>
      <dgm:t>
        <a:bodyPr/>
        <a:lstStyle/>
        <a:p>
          <a:endParaRPr lang="en-GB"/>
        </a:p>
      </dgm:t>
    </dgm:pt>
    <dgm:pt modelId="{7B484E67-88EB-4F50-87AC-3172C05501EC}" type="pres">
      <dgm:prSet presAssocID="{31382127-9B0F-4A6C-9F4D-D2ACE4988D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A91EAD-C21D-4BF2-B6A6-69F7B0F62E5E}" type="pres">
      <dgm:prSet presAssocID="{5F38DC94-A805-4A6C-AAEE-09D9C229570B}" presName="gear1" presStyleLbl="node1" presStyleIdx="0" presStyleCnt="1" custScaleX="181818" custScaleY="172330" custLinFactY="-49425" custLinFactNeighborX="-337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81FDAF-242C-41B5-9B76-650770599F08}" type="pres">
      <dgm:prSet presAssocID="{5F38DC94-A805-4A6C-AAEE-09D9C229570B}" presName="gear1srcNode" presStyleLbl="node1" presStyleIdx="0" presStyleCnt="1"/>
      <dgm:spPr/>
      <dgm:t>
        <a:bodyPr/>
        <a:lstStyle/>
        <a:p>
          <a:endParaRPr lang="en-GB"/>
        </a:p>
      </dgm:t>
    </dgm:pt>
    <dgm:pt modelId="{B731ABA2-C1F5-414F-B010-AA7B07BD61E0}" type="pres">
      <dgm:prSet presAssocID="{5F38DC94-A805-4A6C-AAEE-09D9C229570B}" presName="gear1dstNode" presStyleLbl="node1" presStyleIdx="0" presStyleCnt="1"/>
      <dgm:spPr/>
      <dgm:t>
        <a:bodyPr/>
        <a:lstStyle/>
        <a:p>
          <a:endParaRPr lang="en-GB"/>
        </a:p>
      </dgm:t>
    </dgm:pt>
    <dgm:pt modelId="{F5194FCA-1FF0-438D-9C20-9654F5500252}" type="pres">
      <dgm:prSet presAssocID="{15143D91-25EC-443F-92FE-A650673101EE}" presName="connector1" presStyleLbl="sibTrans2D1" presStyleIdx="0" presStyleCnt="1" custAng="15497826" custScaleX="175968" custScaleY="174986" custLinFactNeighborX="-12390" custLinFactNeighborY="-67206"/>
      <dgm:spPr/>
      <dgm:t>
        <a:bodyPr/>
        <a:lstStyle/>
        <a:p>
          <a:endParaRPr lang="en-GB"/>
        </a:p>
      </dgm:t>
    </dgm:pt>
  </dgm:ptLst>
  <dgm:cxnLst>
    <dgm:cxn modelId="{9196BE6F-5847-42A5-BF31-7491B2A94CFE}" type="presOf" srcId="{5F38DC94-A805-4A6C-AAEE-09D9C229570B}" destId="{9281FDAF-242C-41B5-9B76-650770599F08}" srcOrd="1" destOrd="0" presId="urn:microsoft.com/office/officeart/2005/8/layout/gear1"/>
    <dgm:cxn modelId="{FBD7BAA5-711E-4686-9274-375FF945391E}" type="presOf" srcId="{5F38DC94-A805-4A6C-AAEE-09D9C229570B}" destId="{B731ABA2-C1F5-414F-B010-AA7B07BD61E0}" srcOrd="2" destOrd="0" presId="urn:microsoft.com/office/officeart/2005/8/layout/gear1"/>
    <dgm:cxn modelId="{1153A799-4F6B-4DEB-97B1-0ED3792D0CE9}" srcId="{31382127-9B0F-4A6C-9F4D-D2ACE4988D94}" destId="{5F38DC94-A805-4A6C-AAEE-09D9C229570B}" srcOrd="0" destOrd="0" parTransId="{F7C6A22F-6FE5-41F4-8A94-F69872C053B4}" sibTransId="{15143D91-25EC-443F-92FE-A650673101EE}"/>
    <dgm:cxn modelId="{DCD47CDE-D2ED-4C7D-BDA9-E39A5A8C85AB}" type="presOf" srcId="{31382127-9B0F-4A6C-9F4D-D2ACE4988D94}" destId="{7B484E67-88EB-4F50-87AC-3172C05501EC}" srcOrd="0" destOrd="0" presId="urn:microsoft.com/office/officeart/2005/8/layout/gear1"/>
    <dgm:cxn modelId="{DC1BD854-C5D3-40C1-AE89-E9E86B96EC6D}" type="presOf" srcId="{15143D91-25EC-443F-92FE-A650673101EE}" destId="{F5194FCA-1FF0-438D-9C20-9654F5500252}" srcOrd="0" destOrd="0" presId="urn:microsoft.com/office/officeart/2005/8/layout/gear1"/>
    <dgm:cxn modelId="{0787349D-6269-4FFF-BC3C-FB4170CC1DCC}" type="presOf" srcId="{5F38DC94-A805-4A6C-AAEE-09D9C229570B}" destId="{76A91EAD-C21D-4BF2-B6A6-69F7B0F62E5E}" srcOrd="0" destOrd="0" presId="urn:microsoft.com/office/officeart/2005/8/layout/gear1"/>
    <dgm:cxn modelId="{796F7AFB-00C8-48F0-A77F-876BE84653E0}" type="presParOf" srcId="{7B484E67-88EB-4F50-87AC-3172C05501EC}" destId="{76A91EAD-C21D-4BF2-B6A6-69F7B0F62E5E}" srcOrd="0" destOrd="0" presId="urn:microsoft.com/office/officeart/2005/8/layout/gear1"/>
    <dgm:cxn modelId="{4F850EC1-C3BA-4A7A-B948-666520EA1BEA}" type="presParOf" srcId="{7B484E67-88EB-4F50-87AC-3172C05501EC}" destId="{9281FDAF-242C-41B5-9B76-650770599F08}" srcOrd="1" destOrd="0" presId="urn:microsoft.com/office/officeart/2005/8/layout/gear1"/>
    <dgm:cxn modelId="{C7AE0E41-122B-40D9-9677-8D73FF2A2720}" type="presParOf" srcId="{7B484E67-88EB-4F50-87AC-3172C05501EC}" destId="{B731ABA2-C1F5-414F-B010-AA7B07BD61E0}" srcOrd="2" destOrd="0" presId="urn:microsoft.com/office/officeart/2005/8/layout/gear1"/>
    <dgm:cxn modelId="{6C9AF705-76FC-4F36-9867-8938742741A3}" type="presParOf" srcId="{7B484E67-88EB-4F50-87AC-3172C05501EC}" destId="{F5194FCA-1FF0-438D-9C20-9654F55002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1EAD-C21D-4BF2-B6A6-69F7B0F62E5E}">
      <dsp:nvSpPr>
        <dsp:cNvPr id="0" name=""/>
        <dsp:cNvSpPr/>
      </dsp:nvSpPr>
      <dsp:spPr>
        <a:xfrm>
          <a:off x="0" y="611734"/>
          <a:ext cx="2539807" cy="240727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management</a:t>
          </a:r>
          <a:endParaRPr lang="en-GB" sz="18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500709" y="1175626"/>
        <a:ext cx="1538389" cy="1237386"/>
      </dsp:txXfrm>
    </dsp:sp>
    <dsp:sp modelId="{F5194FCA-1FF0-438D-9C20-9654F5500252}">
      <dsp:nvSpPr>
        <dsp:cNvPr id="0" name=""/>
        <dsp:cNvSpPr/>
      </dsp:nvSpPr>
      <dsp:spPr>
        <a:xfrm rot="15497826">
          <a:off x="-455358" y="99276"/>
          <a:ext cx="3023449" cy="3006577"/>
        </a:xfrm>
        <a:prstGeom prst="circularArrow">
          <a:avLst>
            <a:gd name="adj1" fmla="val 4878"/>
            <a:gd name="adj2" fmla="val 312630"/>
            <a:gd name="adj3" fmla="val 2979777"/>
            <a:gd name="adj4" fmla="val 15459171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1EAD-C21D-4BF2-B6A6-69F7B0F62E5E}">
      <dsp:nvSpPr>
        <dsp:cNvPr id="0" name=""/>
        <dsp:cNvSpPr/>
      </dsp:nvSpPr>
      <dsp:spPr>
        <a:xfrm>
          <a:off x="0" y="131174"/>
          <a:ext cx="2539807" cy="240727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formarea profesorilor</a:t>
          </a:r>
          <a:endParaRPr lang="en-GB" sz="18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500709" y="695066"/>
        <a:ext cx="1538389" cy="1237386"/>
      </dsp:txXfrm>
    </dsp:sp>
    <dsp:sp modelId="{F5194FCA-1FF0-438D-9C20-9654F5500252}">
      <dsp:nvSpPr>
        <dsp:cNvPr id="0" name=""/>
        <dsp:cNvSpPr/>
      </dsp:nvSpPr>
      <dsp:spPr>
        <a:xfrm rot="15497826">
          <a:off x="-468708" y="-506949"/>
          <a:ext cx="3023449" cy="3006577"/>
        </a:xfrm>
        <a:prstGeom prst="circularArrow">
          <a:avLst>
            <a:gd name="adj1" fmla="val 4878"/>
            <a:gd name="adj2" fmla="val 312630"/>
            <a:gd name="adj3" fmla="val 2979777"/>
            <a:gd name="adj4" fmla="val 15459171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1EAD-C21D-4BF2-B6A6-69F7B0F62E5E}">
      <dsp:nvSpPr>
        <dsp:cNvPr id="0" name=""/>
        <dsp:cNvSpPr/>
      </dsp:nvSpPr>
      <dsp:spPr>
        <a:xfrm>
          <a:off x="143074" y="0"/>
          <a:ext cx="1728174" cy="1637991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dirty="0" err="1" smtClean="0">
              <a:solidFill>
                <a:srgbClr val="C00000"/>
              </a:solidFill>
              <a:latin typeface="Book Antiqua" panose="02040602050305030304" pitchFamily="18" charset="0"/>
            </a:rPr>
            <a:t>Compo-nenta</a:t>
          </a:r>
          <a:r>
            <a:rPr lang="ro-RO" sz="17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 educație parentală</a:t>
          </a:r>
          <a:endParaRPr lang="en-GB" sz="17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483774" y="383692"/>
        <a:ext cx="1046774" cy="841961"/>
      </dsp:txXfrm>
    </dsp:sp>
    <dsp:sp modelId="{F5194FCA-1FF0-438D-9C20-9654F5500252}">
      <dsp:nvSpPr>
        <dsp:cNvPr id="0" name=""/>
        <dsp:cNvSpPr/>
      </dsp:nvSpPr>
      <dsp:spPr>
        <a:xfrm rot="15497826">
          <a:off x="-122170" y="-290485"/>
          <a:ext cx="2057261" cy="2045780"/>
        </a:xfrm>
        <a:prstGeom prst="circularArrow">
          <a:avLst>
            <a:gd name="adj1" fmla="val 4878"/>
            <a:gd name="adj2" fmla="val 312630"/>
            <a:gd name="adj3" fmla="val 2846709"/>
            <a:gd name="adj4" fmla="val 15683758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1EAD-C21D-4BF2-B6A6-69F7B0F62E5E}">
      <dsp:nvSpPr>
        <dsp:cNvPr id="0" name=""/>
        <dsp:cNvSpPr/>
      </dsp:nvSpPr>
      <dsp:spPr>
        <a:xfrm>
          <a:off x="0" y="131174"/>
          <a:ext cx="2539807" cy="240727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consilierea părinților</a:t>
          </a:r>
          <a:endParaRPr lang="en-GB" sz="18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500709" y="695066"/>
        <a:ext cx="1538389" cy="1237386"/>
      </dsp:txXfrm>
    </dsp:sp>
    <dsp:sp modelId="{F5194FCA-1FF0-438D-9C20-9654F5500252}">
      <dsp:nvSpPr>
        <dsp:cNvPr id="0" name=""/>
        <dsp:cNvSpPr/>
      </dsp:nvSpPr>
      <dsp:spPr>
        <a:xfrm rot="15497826">
          <a:off x="-468708" y="-506949"/>
          <a:ext cx="3023449" cy="3006577"/>
        </a:xfrm>
        <a:prstGeom prst="circularArrow">
          <a:avLst>
            <a:gd name="adj1" fmla="val 4878"/>
            <a:gd name="adj2" fmla="val 312630"/>
            <a:gd name="adj3" fmla="val 2979777"/>
            <a:gd name="adj4" fmla="val 15459171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1EAD-C21D-4BF2-B6A6-69F7B0F62E5E}">
      <dsp:nvSpPr>
        <dsp:cNvPr id="0" name=""/>
        <dsp:cNvSpPr/>
      </dsp:nvSpPr>
      <dsp:spPr>
        <a:xfrm>
          <a:off x="0" y="0"/>
          <a:ext cx="2103079" cy="199333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Componenta modele de succes</a:t>
          </a:r>
          <a:endParaRPr lang="en-GB" sz="16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414610" y="466929"/>
        <a:ext cx="1273859" cy="1024613"/>
      </dsp:txXfrm>
    </dsp:sp>
    <dsp:sp modelId="{F5194FCA-1FF0-438D-9C20-9654F5500252}">
      <dsp:nvSpPr>
        <dsp:cNvPr id="0" name=""/>
        <dsp:cNvSpPr/>
      </dsp:nvSpPr>
      <dsp:spPr>
        <a:xfrm rot="15497826">
          <a:off x="-233956" y="-322602"/>
          <a:ext cx="2503558" cy="2489587"/>
        </a:xfrm>
        <a:prstGeom prst="circularArrow">
          <a:avLst>
            <a:gd name="adj1" fmla="val 4878"/>
            <a:gd name="adj2" fmla="val 312630"/>
            <a:gd name="adj3" fmla="val 2915407"/>
            <a:gd name="adj4" fmla="val 15563740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D3D81-3CC9-47DE-81A5-9E89124F67E0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400F-4889-4C1B-BA32-F1BFC097FF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C2A33-2698-4937-8691-6DC21F1A320B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B95B-70DA-49D0-BD37-B4645F38A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3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91C8-5446-4B5E-AA2B-B0C4F831EA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B95B-70DA-49D0-BD37-B4645F38A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13CC-C4E7-48B0-BDBC-28F23E04FBDF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B4A6-FD5B-41F7-83BE-173F6BB75A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884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420C-5E2E-47CD-8575-A072D97B7C21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F324-B6B9-4F0A-B8C2-1CE217376E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56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F5F2-CE1E-464E-B41E-76F21FD1BC74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A3E8-70CD-4985-B759-B0A6717D9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1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B4E0-5E33-4498-96B7-A12C51C9725F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A34A-C450-4159-911A-2CF192DDF5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26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3620-1DA1-4B69-A7D5-B642BBAFF735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AE8A-A5B6-43EC-B422-745624D61F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48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D7B2-8CA0-4C3F-A9C2-C995C64E678C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B19D-FECE-4AD2-9E32-9D8653BD25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636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3E5E-2DEC-4F47-AAAC-4CFB3BE3C83B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363B-ED5A-498B-90B3-D5ABE6C29B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27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C094-C774-476C-975B-2261CB967513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2974-6F3C-4F1D-836E-B5DD43FEC0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033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C024-036A-4E41-9300-A9713383B6A8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2901-133E-4CBC-B827-F3F03CDCE1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92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D7CB-3F62-4D3A-A947-DFFF27731C8B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7F07-5ECC-4976-8BCE-3064B9A5AD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28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6E80-2F4B-4FF3-A4C5-364833AAE30D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811-F711-4A28-B891-356FAAE8E0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062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8B9893-BA37-4518-8EC6-90A767FFDE37}" type="datetimeFigureOut">
              <a:rPr lang="en-US" altLang="en-US"/>
              <a:pPr>
                <a:defRPr/>
              </a:pPr>
              <a:t>3/2/2020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C123D6-4575-43BC-9BA5-CD51221946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://www.training.ise.ro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2.tiff"/><Relationship Id="rId5" Type="http://schemas.openxmlformats.org/officeDocument/2006/relationships/diagramLayout" Target="../diagrams/layout3.xml"/><Relationship Id="rId10" Type="http://schemas.openxmlformats.org/officeDocument/2006/relationships/image" Target="../media/image21.tiff"/><Relationship Id="rId4" Type="http://schemas.openxmlformats.org/officeDocument/2006/relationships/diagramData" Target="../diagrams/data3.xml"/><Relationship Id="rId9" Type="http://schemas.openxmlformats.org/officeDocument/2006/relationships/hyperlink" Target="http://www.educatieparentala.ro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://www.qie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92843" y="2101755"/>
            <a:ext cx="8756725" cy="26203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o-RO" altLang="en-US" sz="2800" b="1" dirty="0" smtClean="0">
                <a:latin typeface="Adobe Caslon Pro" pitchFamily="18" charset="0"/>
              </a:rPr>
              <a:t/>
            </a:r>
            <a:br>
              <a:rPr lang="ro-RO" altLang="en-US" sz="2800" b="1" dirty="0" smtClean="0">
                <a:latin typeface="Adobe Caslon Pro" pitchFamily="18" charset="0"/>
              </a:rPr>
            </a:br>
            <a:r>
              <a:rPr lang="ro-RO" altLang="en-US" sz="3600" dirty="0" smtClean="0">
                <a:solidFill>
                  <a:srgbClr val="0070C0"/>
                </a:solidFill>
                <a:latin typeface="Adobe Caslon Pro" pitchFamily="18" charset="0"/>
              </a:rPr>
              <a:t>Incluziunea socială prin furnizarea de servicii integrate la nivelul județului Bacău</a:t>
            </a:r>
            <a: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  <a:t/>
            </a:r>
            <a:b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</a:br>
            <a: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  <a:t/>
            </a:r>
            <a:b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</a:br>
            <a: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  <a:t/>
            </a:r>
            <a:b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</a:br>
            <a:r>
              <a:rPr lang="ro-RO" altLang="en-US" sz="3200" b="1" dirty="0" smtClean="0">
                <a:solidFill>
                  <a:srgbClr val="C00000"/>
                </a:solidFill>
                <a:latin typeface="Adobe Caslon Pro" pitchFamily="18" charset="0"/>
              </a:rPr>
              <a:t>Roluri asumate de ISJ Bacău,  rezultate și beneficii aduse prin proiect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2052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783850"/>
            <a:ext cx="4613251" cy="512687"/>
          </a:xfrm>
        </p:spPr>
        <p:txBody>
          <a:bodyPr/>
          <a:lstStyle/>
          <a:p>
            <a:pPr algn="l"/>
            <a:r>
              <a:rPr lang="ro-RO" altLang="en-US" sz="2400" b="1" spc="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Educație inclusivă de calitate</a:t>
            </a:r>
            <a:endParaRPr lang="ro-RO" altLang="en-US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2279245651"/>
              </p:ext>
            </p:extLst>
          </p:nvPr>
        </p:nvGraphicFramePr>
        <p:xfrm>
          <a:off x="530936" y="2038606"/>
          <a:ext cx="25398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tăText 17"/>
          <p:cNvSpPr txBox="1"/>
          <p:nvPr/>
        </p:nvSpPr>
        <p:spPr>
          <a:xfrm>
            <a:off x="3220481" y="1387003"/>
            <a:ext cx="5890641" cy="384720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programul de formare </a:t>
            </a:r>
            <a:r>
              <a:rPr lang="ro-RO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Didactici adaptate copiilor în risc major de </a:t>
            </a:r>
            <a:r>
              <a:rPr lang="ro-RO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abandon ( ISE)</a:t>
            </a:r>
          </a:p>
          <a:p>
            <a:pPr algn="just"/>
            <a:endParaRPr lang="ro-RO" sz="1600" dirty="0" smtClean="0">
              <a:latin typeface="Book Antiqua" panose="02040602050305030304" pitchFamily="18" charset="0"/>
            </a:endParaRPr>
          </a:p>
          <a:p>
            <a:pPr lvl="0" algn="just"/>
            <a:r>
              <a:rPr lang="ro-RO" sz="1600" dirty="0" smtClean="0">
                <a:latin typeface="Book Antiqua" panose="02040602050305030304" pitchFamily="18" charset="0"/>
              </a:rPr>
              <a:t>sistem </a:t>
            </a:r>
            <a:r>
              <a:rPr lang="ro-RO" sz="1600" dirty="0" err="1">
                <a:latin typeface="Book Antiqua" panose="02040602050305030304" pitchFamily="18" charset="0"/>
              </a:rPr>
              <a:t>blended</a:t>
            </a:r>
            <a:r>
              <a:rPr lang="ro-RO" sz="1600" dirty="0">
                <a:latin typeface="Book Antiqua" panose="02040602050305030304" pitchFamily="18" charset="0"/>
              </a:rPr>
              <a:t> </a:t>
            </a:r>
            <a:r>
              <a:rPr lang="ro-RO" sz="1600" dirty="0" err="1">
                <a:latin typeface="Book Antiqua" panose="02040602050305030304" pitchFamily="18" charset="0"/>
              </a:rPr>
              <a:t>learning</a:t>
            </a:r>
            <a:r>
              <a:rPr lang="ro-RO" sz="1600" dirty="0">
                <a:latin typeface="Book Antiqua" panose="02040602050305030304" pitchFamily="18" charset="0"/>
              </a:rPr>
              <a:t>, acoperind 24 de ore de formare față-în-față ( câte 12 pe fiecare semestru) și câte 3 ore în fiecare săptămână, pe parcursul a 24 de săptămâni, pentru </a:t>
            </a:r>
            <a:r>
              <a:rPr lang="ro-RO" sz="1600" dirty="0" err="1">
                <a:latin typeface="Book Antiqua" panose="02040602050305030304" pitchFamily="18" charset="0"/>
              </a:rPr>
              <a:t>coaching</a:t>
            </a:r>
            <a:r>
              <a:rPr lang="ro-RO" sz="1600" dirty="0">
                <a:latin typeface="Book Antiqua" panose="02040602050305030304" pitchFamily="18" charset="0"/>
              </a:rPr>
              <a:t> online și schimb de </a:t>
            </a:r>
            <a:r>
              <a:rPr lang="ro-RO" sz="1600" dirty="0" smtClean="0">
                <a:latin typeface="Book Antiqua" panose="02040602050305030304" pitchFamily="18" charset="0"/>
              </a:rPr>
              <a:t>experiență (</a:t>
            </a:r>
            <a:r>
              <a:rPr lang="fr-CA" sz="1600" u="sng" dirty="0">
                <a:hlinkClick r:id="rId9"/>
              </a:rPr>
              <a:t>www.training.ise.ro</a:t>
            </a:r>
            <a:r>
              <a:rPr lang="fr-CA" sz="1600" dirty="0"/>
              <a:t> </a:t>
            </a:r>
            <a:r>
              <a:rPr lang="ro-RO" sz="1600" dirty="0" smtClean="0"/>
              <a:t>)</a:t>
            </a:r>
            <a:endParaRPr lang="ro-RO" sz="1600" dirty="0" smtClean="0">
              <a:latin typeface="Book Antiqua" panose="02040602050305030304" pitchFamily="18" charset="0"/>
            </a:endParaRPr>
          </a:p>
          <a:p>
            <a:pPr lvl="0" algn="just"/>
            <a:endParaRPr lang="ro-RO" sz="1600" b="1" u="sng" dirty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o-RO" sz="1600" b="1" u="sng" dirty="0" smtClean="0"/>
              <a:t> </a:t>
            </a:r>
            <a:r>
              <a:rPr lang="ro-RO" sz="1600" b="1" u="sng" dirty="0" smtClean="0">
                <a:latin typeface="Book Antiqua" panose="02040602050305030304" pitchFamily="18" charset="0"/>
              </a:rPr>
              <a:t>Modulul </a:t>
            </a:r>
            <a:r>
              <a:rPr lang="ro-RO" sz="1600" b="1" u="sng" dirty="0">
                <a:latin typeface="Book Antiqua" panose="02040602050305030304" pitchFamily="18" charset="0"/>
              </a:rPr>
              <a:t>didactici </a:t>
            </a:r>
            <a:r>
              <a:rPr lang="ro-RO" sz="1600" dirty="0">
                <a:latin typeface="Book Antiqua" panose="02040602050305030304" pitchFamily="18" charset="0"/>
              </a:rPr>
              <a:t>( limba română, matematică, științe -biologie/ geografie/ fizică/ chimie, cultură civică/istorie, educație  tehnologică, </a:t>
            </a:r>
            <a:r>
              <a:rPr lang="ro-RO" sz="1600" b="1" dirty="0">
                <a:latin typeface="Book Antiqua" panose="02040602050305030304" pitchFamily="18" charset="0"/>
              </a:rPr>
              <a:t>consilierea părinților </a:t>
            </a:r>
            <a:r>
              <a:rPr lang="ro-RO" sz="1600" dirty="0">
                <a:latin typeface="Book Antiqua" panose="02040602050305030304" pitchFamily="18" charset="0"/>
              </a:rPr>
              <a:t>, învățământ primar );</a:t>
            </a:r>
            <a:endParaRPr lang="en-GB" sz="1600" dirty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o-RO" sz="1600" b="1" u="sng" dirty="0" smtClean="0">
                <a:latin typeface="Book Antiqua" panose="02040602050305030304" pitchFamily="18" charset="0"/>
              </a:rPr>
              <a:t>Modulul </a:t>
            </a:r>
            <a:r>
              <a:rPr lang="ro-RO" sz="1600" b="1" u="sng" dirty="0" err="1">
                <a:latin typeface="Book Antiqua" panose="02040602050305030304" pitchFamily="18" charset="0"/>
              </a:rPr>
              <a:t>transdisciplinar</a:t>
            </a:r>
            <a:r>
              <a:rPr lang="ro-RO" sz="1600" b="1" u="sng" dirty="0">
                <a:latin typeface="Book Antiqua" panose="02040602050305030304" pitchFamily="18" charset="0"/>
              </a:rPr>
              <a:t> </a:t>
            </a:r>
            <a:r>
              <a:rPr lang="ro-RO" sz="1600" dirty="0">
                <a:latin typeface="Book Antiqua" panose="02040602050305030304" pitchFamily="18" charset="0"/>
              </a:rPr>
              <a:t>(</a:t>
            </a:r>
            <a:r>
              <a:rPr lang="ro-RO" sz="1600" i="1" dirty="0">
                <a:latin typeface="Book Antiqua" panose="02040602050305030304" pitchFamily="18" charset="0"/>
              </a:rPr>
              <a:t>Violența în școală, Școala prietenoasă, Educație interculturală, Educație pentru sănătate, TIC  în procesul didactic, Abilități non-cognitive</a:t>
            </a:r>
            <a:r>
              <a:rPr lang="ro-RO" sz="1600" dirty="0" smtClean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1" name="CasetăText 17"/>
          <p:cNvSpPr txBox="1"/>
          <p:nvPr/>
        </p:nvSpPr>
        <p:spPr>
          <a:xfrm>
            <a:off x="381201" y="5357040"/>
            <a:ext cx="8503492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o-RO" sz="1600" i="1" dirty="0" smtClean="0">
                <a:latin typeface="Book Antiqua" panose="02040602050305030304" pitchFamily="18" charset="0"/>
              </a:rPr>
              <a:t>dezvoltarea </a:t>
            </a:r>
            <a:r>
              <a:rPr lang="ro-RO" sz="1600" i="1" dirty="0">
                <a:latin typeface="Book Antiqua" panose="02040602050305030304" pitchFamily="18" charset="0"/>
              </a:rPr>
              <a:t>competențelor specifice și  transversale </a:t>
            </a:r>
            <a:r>
              <a:rPr lang="ro-RO" sz="1600" dirty="0">
                <a:latin typeface="Book Antiqua" panose="02040602050305030304" pitchFamily="18" charset="0"/>
              </a:rPr>
              <a:t>ale cadrelor didactice pentru utilizarea unor abordări didactice flexibile, adaptate nevoilor </a:t>
            </a:r>
            <a:r>
              <a:rPr lang="ro-RO" sz="1600" b="1" dirty="0">
                <a:latin typeface="Book Antiqua" panose="02040602050305030304" pitchFamily="18" charset="0"/>
              </a:rPr>
              <a:t>copiilor în risc de abandon </a:t>
            </a:r>
            <a:r>
              <a:rPr lang="ro-RO" sz="1600" b="1" dirty="0" smtClean="0">
                <a:latin typeface="Book Antiqua" panose="02040602050305030304" pitchFamily="18" charset="0"/>
              </a:rPr>
              <a:t>școlar</a:t>
            </a:r>
            <a:r>
              <a:rPr lang="ro-RO" sz="1600" dirty="0" smtClean="0">
                <a:latin typeface="Book Antiqua" panose="0204060205030503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o-RO" sz="1600" dirty="0" smtClean="0">
                <a:latin typeface="Book Antiqua" panose="02040602050305030304" pitchFamily="18" charset="0"/>
              </a:rPr>
              <a:t>sensibilizarea/orientarea </a:t>
            </a:r>
            <a:r>
              <a:rPr lang="ro-RO" sz="1600" dirty="0">
                <a:latin typeface="Book Antiqua" panose="02040602050305030304" pitchFamily="18" charset="0"/>
              </a:rPr>
              <a:t>cadrelor didactice pentru a crea și susține un </a:t>
            </a:r>
            <a:r>
              <a:rPr lang="ro-RO" sz="1600" i="1" dirty="0">
                <a:latin typeface="Book Antiqua" panose="02040602050305030304" pitchFamily="18" charset="0"/>
              </a:rPr>
              <a:t>climat pozitiv în clasă și școală,</a:t>
            </a:r>
            <a:r>
              <a:rPr lang="ro-RO" sz="1600" dirty="0">
                <a:latin typeface="Book Antiqua" panose="02040602050305030304" pitchFamily="18" charset="0"/>
              </a:rPr>
              <a:t> pentru a acorda și sprijin psihologic </a:t>
            </a:r>
            <a:r>
              <a:rPr lang="ro-RO" sz="1600" b="1" dirty="0">
                <a:latin typeface="Book Antiqua" panose="02040602050305030304" pitchFamily="18" charset="0"/>
              </a:rPr>
              <a:t>copiilor în risc major de abandon</a:t>
            </a:r>
            <a:r>
              <a:rPr lang="ro-RO" sz="1600" dirty="0">
                <a:latin typeface="Book Antiqua" panose="02040602050305030304" pitchFamily="18" charset="0"/>
              </a:rPr>
              <a:t>.</a:t>
            </a:r>
            <a:endParaRPr lang="ro-RO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783850"/>
            <a:ext cx="4613251" cy="512687"/>
          </a:xfrm>
        </p:spPr>
        <p:txBody>
          <a:bodyPr/>
          <a:lstStyle/>
          <a:p>
            <a:pPr algn="l"/>
            <a:r>
              <a:rPr lang="ro-RO" altLang="en-US" sz="2400" b="1" spc="100" dirty="0">
                <a:solidFill>
                  <a:srgbClr val="002060"/>
                </a:solidFill>
                <a:latin typeface="Book Antiqua" panose="02040602050305030304" pitchFamily="18" charset="0"/>
              </a:rPr>
              <a:t>Educație inclusivă de calitate</a:t>
            </a:r>
            <a:endParaRPr lang="ro-RO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4255101382"/>
              </p:ext>
            </p:extLst>
          </p:nvPr>
        </p:nvGraphicFramePr>
        <p:xfrm>
          <a:off x="530936" y="1614113"/>
          <a:ext cx="2116730" cy="172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tăText 17"/>
          <p:cNvSpPr txBox="1"/>
          <p:nvPr/>
        </p:nvSpPr>
        <p:spPr>
          <a:xfrm>
            <a:off x="3281428" y="1273600"/>
            <a:ext cx="5890641" cy="541686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latin typeface="Book Antiqua" panose="02040602050305030304" pitchFamily="18" charset="0"/>
              </a:rPr>
              <a:t>crearea unei </a:t>
            </a:r>
            <a:r>
              <a:rPr lang="ro-RO" b="1" dirty="0">
                <a:solidFill>
                  <a:srgbClr val="C00000"/>
                </a:solidFill>
                <a:latin typeface="Book Antiqua" panose="02040602050305030304" pitchFamily="18" charset="0"/>
              </a:rPr>
              <a:t>rețele de educatori parentali </a:t>
            </a:r>
            <a:r>
              <a:rPr lang="ro-RO" dirty="0">
                <a:latin typeface="Book Antiqua" panose="02040602050305030304" pitchFamily="18" charset="0"/>
              </a:rPr>
              <a:t>la nivel </a:t>
            </a:r>
            <a:r>
              <a:rPr lang="ro-RO" dirty="0" smtClean="0">
                <a:latin typeface="Book Antiqua" panose="02040602050305030304" pitchFamily="18" charset="0"/>
              </a:rPr>
              <a:t>județean – formare și acreditare, de către Asociația  </a:t>
            </a:r>
            <a:r>
              <a:rPr lang="ro-RO" dirty="0" err="1" smtClean="0">
                <a:latin typeface="Book Antiqua" panose="02040602050305030304" pitchFamily="18" charset="0"/>
              </a:rPr>
              <a:t>HoltIS</a:t>
            </a:r>
            <a:r>
              <a:rPr lang="ro-RO" dirty="0" smtClean="0">
                <a:latin typeface="Book Antiqua" panose="02040602050305030304" pitchFamily="18" charset="0"/>
              </a:rPr>
              <a:t>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 smtClean="0">
                <a:latin typeface="Book Antiqua" panose="02040602050305030304" pitchFamily="18" charset="0"/>
              </a:rPr>
              <a:t>organizarea </a:t>
            </a:r>
            <a:r>
              <a:rPr lang="ro-RO" dirty="0">
                <a:latin typeface="Book Antiqua" panose="02040602050305030304" pitchFamily="18" charset="0"/>
              </a:rPr>
              <a:t>de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activități de educație parentală</a:t>
            </a:r>
            <a:r>
              <a:rPr lang="ro-RO" dirty="0" smtClean="0">
                <a:latin typeface="Book Antiqua" panose="02040602050305030304" pitchFamily="18" charset="0"/>
              </a:rPr>
              <a:t>,  </a:t>
            </a:r>
            <a:r>
              <a:rPr lang="ro-RO" dirty="0">
                <a:latin typeface="Book Antiqua" panose="02040602050305030304" pitchFamily="18" charset="0"/>
              </a:rPr>
              <a:t>cu </a:t>
            </a:r>
            <a:r>
              <a:rPr lang="ro-RO" dirty="0" smtClean="0">
                <a:latin typeface="Book Antiqua" panose="02040602050305030304" pitchFamily="18" charset="0"/>
              </a:rPr>
              <a:t>părinții (5 </a:t>
            </a:r>
            <a:r>
              <a:rPr lang="ro-RO" dirty="0" err="1" smtClean="0">
                <a:latin typeface="Book Antiqua" panose="02040602050305030304" pitchFamily="18" charset="0"/>
              </a:rPr>
              <a:t>curricula</a:t>
            </a:r>
            <a:r>
              <a:rPr lang="ro-RO" dirty="0" smtClean="0">
                <a:latin typeface="Book Antiqua" panose="02040602050305030304" pitchFamily="18" charset="0"/>
              </a:rPr>
              <a:t>, pe etape de vârstă) :</a:t>
            </a:r>
            <a:endParaRPr lang="ro-RO" dirty="0">
              <a:latin typeface="Book Antiqua" panose="02040602050305030304" pitchFamily="18" charset="0"/>
            </a:endParaRPr>
          </a:p>
          <a:p>
            <a:pPr lvl="2" algn="just"/>
            <a:r>
              <a:rPr lang="ro-RO" sz="1600" dirty="0" smtClean="0">
                <a:latin typeface="Book Antiqua" panose="02040602050305030304" pitchFamily="18" charset="0"/>
              </a:rPr>
              <a:t>dezvoltarea co</a:t>
            </a:r>
            <a:r>
              <a:rPr lang="ro-RO" sz="1600" b="1" dirty="0" smtClean="0">
                <a:latin typeface="Book Antiqua" panose="02040602050305030304" pitchFamily="18" charset="0"/>
              </a:rPr>
              <a:t>mpetențelor </a:t>
            </a:r>
            <a:r>
              <a:rPr lang="ro-RO" sz="1600" b="1" dirty="0">
                <a:latin typeface="Book Antiqua" panose="02040602050305030304" pitchFamily="18" charset="0"/>
              </a:rPr>
              <a:t>parentale</a:t>
            </a:r>
            <a:r>
              <a:rPr lang="ro-RO" sz="1600" dirty="0">
                <a:latin typeface="Book Antiqua" panose="02040602050305030304" pitchFamily="18" charset="0"/>
              </a:rPr>
              <a:t> pentru </a:t>
            </a:r>
            <a:r>
              <a:rPr lang="ro-RO" sz="1600" b="1" dirty="0">
                <a:latin typeface="Book Antiqua" panose="02040602050305030304" pitchFamily="18" charset="0"/>
              </a:rPr>
              <a:t>îngrijire, creștere și </a:t>
            </a:r>
            <a:r>
              <a:rPr lang="ro-RO" sz="1600" b="1" dirty="0" smtClean="0">
                <a:latin typeface="Book Antiqua" panose="02040602050305030304" pitchFamily="18" charset="0"/>
              </a:rPr>
              <a:t>educare</a:t>
            </a:r>
            <a:r>
              <a:rPr lang="ro-RO" sz="1600" dirty="0" smtClean="0">
                <a:latin typeface="Book Antiqua" panose="02040602050305030304" pitchFamily="18" charset="0"/>
              </a:rPr>
              <a:t>: </a:t>
            </a:r>
            <a:r>
              <a:rPr lang="ro-RO" sz="1600" dirty="0">
                <a:latin typeface="Book Antiqua" panose="02040602050305030304" pitchFamily="18" charset="0"/>
              </a:rPr>
              <a:t>abilități de comunicare, disponibilitate de a-și asculta copiii, schimbarea raportului dintre control parental și susținere afectivă,  capacitate de autocontrol în situații critice, înlocuirea tehnicilor de </a:t>
            </a:r>
            <a:r>
              <a:rPr lang="ro-RO" sz="1600" dirty="0" smtClean="0">
                <a:latin typeface="Book Antiqua" panose="02040602050305030304" pitchFamily="18" charset="0"/>
              </a:rPr>
              <a:t>disciplinare a copiilor); </a:t>
            </a:r>
            <a:r>
              <a:rPr lang="ro-RO" sz="1600" u="sng" dirty="0">
                <a:hlinkClick r:id="rId9"/>
              </a:rPr>
              <a:t>www.educatieparentala.ro</a:t>
            </a:r>
            <a:endParaRPr lang="en-GB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o-RO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9785 </a:t>
            </a:r>
            <a:r>
              <a:rPr lang="ro-RO" b="1" dirty="0">
                <a:solidFill>
                  <a:srgbClr val="C00000"/>
                </a:solidFill>
                <a:latin typeface="Book Antiqua" panose="02040602050305030304" pitchFamily="18" charset="0"/>
              </a:rPr>
              <a:t>de părinți </a:t>
            </a:r>
            <a:r>
              <a:rPr lang="ro-RO" dirty="0">
                <a:latin typeface="Book Antiqua" panose="02040602050305030304" pitchFamily="18" charset="0"/>
              </a:rPr>
              <a:t>au participat la activități de educație parentală, din care 60% au declarat că au învățat să relaționeze mai bine cu copiii lor și să îi susțină pe aceștia în parcursul școlar</a:t>
            </a:r>
            <a:r>
              <a:rPr lang="ro-RO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 smtClean="0">
                <a:latin typeface="Book Antiqua" panose="02040602050305030304" pitchFamily="18" charset="0"/>
              </a:rPr>
              <a:t>CJRAE – sustenabilitate: rol </a:t>
            </a:r>
            <a:r>
              <a:rPr lang="ro-RO" dirty="0">
                <a:latin typeface="Book Antiqua" panose="02040602050305030304" pitchFamily="18" charset="0"/>
              </a:rPr>
              <a:t>de monitorizare și facilitare a activităților de educație parentală la nivel de </a:t>
            </a:r>
            <a:r>
              <a:rPr lang="ro-RO" dirty="0" smtClean="0">
                <a:latin typeface="Book Antiqua" panose="02040602050305030304" pitchFamily="18" charset="0"/>
              </a:rPr>
              <a:t>județ.</a:t>
            </a:r>
            <a:endParaRPr lang="ro-RO" dirty="0">
              <a:latin typeface="Book Antiqua" panose="02040602050305030304" pitchFamily="18" charset="0"/>
            </a:endParaRPr>
          </a:p>
        </p:txBody>
      </p:sp>
      <p:sp>
        <p:nvSpPr>
          <p:cNvPr id="11" name="CasetăText 17"/>
          <p:cNvSpPr txBox="1"/>
          <p:nvPr/>
        </p:nvSpPr>
        <p:spPr>
          <a:xfrm>
            <a:off x="217051" y="5354224"/>
            <a:ext cx="2269838" cy="83099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b="1" i="1" dirty="0" smtClean="0">
                <a:latin typeface="Book Antiqua" panose="02040602050305030304" pitchFamily="18" charset="0"/>
              </a:rPr>
              <a:t>Strategia națională de educație parentală   2018 - 2025</a:t>
            </a:r>
            <a:endParaRPr lang="ro-RO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5" descr="C:\Users\lcostache\Desktop\img07641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465">
            <a:off x="456537" y="3297225"/>
            <a:ext cx="1151287" cy="16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costache\Desktop\img07648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044">
            <a:off x="1925884" y="3056832"/>
            <a:ext cx="1268589" cy="17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59557"/>
            <a:ext cx="4613251" cy="512687"/>
          </a:xfrm>
        </p:spPr>
        <p:txBody>
          <a:bodyPr/>
          <a:lstStyle/>
          <a:p>
            <a:pPr algn="l"/>
            <a:r>
              <a:rPr lang="ro-RO" altLang="en-US" sz="2400" b="1" spc="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Educație inclusivă de calitate</a:t>
            </a:r>
            <a:endParaRPr lang="ro-RO" altLang="en-US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246690403"/>
              </p:ext>
            </p:extLst>
          </p:nvPr>
        </p:nvGraphicFramePr>
        <p:xfrm>
          <a:off x="530936" y="2038606"/>
          <a:ext cx="25398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tăText 17"/>
          <p:cNvSpPr txBox="1"/>
          <p:nvPr/>
        </p:nvSpPr>
        <p:spPr>
          <a:xfrm>
            <a:off x="3070746" y="1336241"/>
            <a:ext cx="5890641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ro-RO" sz="1600" dirty="0" smtClean="0">
                <a:latin typeface="Book Antiqua" panose="02040602050305030304" pitchFamily="18" charset="0"/>
              </a:rPr>
              <a:t>ISE a oferit consultanță </a:t>
            </a:r>
            <a:r>
              <a:rPr lang="ro-RO" sz="1600" dirty="0">
                <a:latin typeface="Book Antiqua" panose="02040602050305030304" pitchFamily="18" charset="0"/>
              </a:rPr>
              <a:t>și sprijin școlilor în încercarea </a:t>
            </a:r>
            <a:r>
              <a:rPr lang="ro-RO" sz="1600" dirty="0" smtClean="0">
                <a:latin typeface="Book Antiqua" panose="02040602050305030304" pitchFamily="18" charset="0"/>
              </a:rPr>
              <a:t>de </a:t>
            </a:r>
            <a:r>
              <a:rPr lang="ro-RO" sz="1600" dirty="0">
                <a:latin typeface="Book Antiqua" panose="02040602050305030304" pitchFamily="18" charset="0"/>
              </a:rPr>
              <a:t>a crea o relație autentică și pozitivă cu  părinții  și de a schimba perspectiva acestora față de importanța educației în viața copiilor </a:t>
            </a:r>
            <a:r>
              <a:rPr lang="ro-RO" sz="1600" dirty="0" smtClean="0">
                <a:latin typeface="Book Antiqua" panose="02040602050305030304" pitchFamily="18" charset="0"/>
              </a:rPr>
              <a:t>lor.</a:t>
            </a:r>
          </a:p>
          <a:p>
            <a:pPr marL="285750" indent="-285750" algn="just">
              <a:buFontTx/>
              <a:buChar char="-"/>
            </a:pPr>
            <a:r>
              <a:rPr lang="ro-RO" sz="1600" dirty="0" smtClean="0">
                <a:latin typeface="Book Antiqua" panose="02040602050305030304" pitchFamily="18" charset="0"/>
              </a:rPr>
              <a:t>activități </a:t>
            </a:r>
            <a:r>
              <a:rPr lang="ro-RO" sz="1600" dirty="0">
                <a:latin typeface="Book Antiqua" panose="02040602050305030304" pitchFamily="18" charset="0"/>
              </a:rPr>
              <a:t>de </a:t>
            </a:r>
            <a:r>
              <a:rPr lang="ro-RO" sz="1600" dirty="0" smtClean="0">
                <a:latin typeface="Book Antiqua" panose="02040602050305030304" pitchFamily="18" charset="0"/>
              </a:rPr>
              <a:t>formare incluse în programul de formare </a:t>
            </a:r>
            <a:r>
              <a:rPr lang="ro-RO" sz="16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Didactici adaptate copiilor în risc major de </a:t>
            </a:r>
            <a:r>
              <a:rPr lang="ro-RO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abandon</a:t>
            </a:r>
            <a:r>
              <a:rPr lang="ro-RO" sz="1600" dirty="0" smtClean="0">
                <a:latin typeface="Book Antiqua" panose="02040602050305030304" pitchFamily="18" charset="0"/>
              </a:rPr>
              <a:t>, componenta </a:t>
            </a:r>
            <a:r>
              <a:rPr lang="ro-RO" sz="1600" dirty="0">
                <a:latin typeface="Book Antiqua" panose="02040602050305030304" pitchFamily="18" charset="0"/>
              </a:rPr>
              <a:t>Didactici </a:t>
            </a:r>
            <a:endParaRPr lang="ro-RO" sz="1600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o-RO" sz="1600" dirty="0">
                <a:latin typeface="Book Antiqua" panose="02040602050305030304" pitchFamily="18" charset="0"/>
              </a:rPr>
              <a:t>vizite de monitorizare și de sprijin în desfășurarea în școală  a activităților cu </a:t>
            </a:r>
            <a:r>
              <a:rPr lang="ro-RO" sz="1600" dirty="0" smtClean="0">
                <a:latin typeface="Book Antiqua" panose="02040602050305030304" pitchFamily="18" charset="0"/>
              </a:rPr>
              <a:t>părinții</a:t>
            </a:r>
          </a:p>
        </p:txBody>
      </p:sp>
      <p:sp>
        <p:nvSpPr>
          <p:cNvPr id="11" name="CasetăText 17"/>
          <p:cNvSpPr txBox="1"/>
          <p:nvPr/>
        </p:nvSpPr>
        <p:spPr>
          <a:xfrm>
            <a:off x="198197" y="4845775"/>
            <a:ext cx="6639331" cy="15696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" algn="just">
              <a:defRPr/>
            </a:pPr>
            <a:r>
              <a:rPr lang="ro-RO" sz="1600" dirty="0" smtClean="0">
                <a:latin typeface="Book Antiqua" panose="02040602050305030304" pitchFamily="18" charset="0"/>
              </a:rPr>
              <a:t>    </a:t>
            </a:r>
            <a:r>
              <a:rPr lang="ro-RO" sz="1600" b="1" dirty="0" smtClean="0">
                <a:latin typeface="Book Antiqua" panose="02040602050305030304" pitchFamily="18" charset="0"/>
              </a:rPr>
              <a:t>Obiective ale activităților cu părinții, pe consiliere:</a:t>
            </a:r>
            <a:endParaRPr lang="ro-RO" sz="1600" dirty="0" smtClean="0">
              <a:latin typeface="Book Antiqua" panose="02040602050305030304" pitchFamily="18" charset="0"/>
            </a:endParaRPr>
          </a:p>
          <a:p>
            <a:pPr marL="514350" indent="-457200" algn="just">
              <a:buFont typeface="Arial" panose="020B0604020202020204" pitchFamily="34" charset="0"/>
              <a:buChar char="•"/>
              <a:defRPr/>
            </a:pPr>
            <a:r>
              <a:rPr lang="ro-RO" sz="1600" dirty="0" smtClean="0">
                <a:latin typeface="Book Antiqua" panose="02040602050305030304" pitchFamily="18" charset="0"/>
              </a:rPr>
              <a:t>adaptarea </a:t>
            </a:r>
            <a:r>
              <a:rPr lang="ro-RO" sz="1600" dirty="0">
                <a:latin typeface="Book Antiqua" panose="02040602050305030304" pitchFamily="18" charset="0"/>
              </a:rPr>
              <a:t>ofertei școlii la nevoile părinților</a:t>
            </a:r>
          </a:p>
          <a:p>
            <a:pPr marL="514350" indent="-457200" algn="just">
              <a:buFont typeface="Arial" panose="020B0604020202020204" pitchFamily="34" charset="0"/>
              <a:buChar char="•"/>
              <a:defRPr/>
            </a:pPr>
            <a:r>
              <a:rPr lang="ro-RO" sz="1600" dirty="0" smtClean="0">
                <a:latin typeface="Book Antiqua" panose="02040602050305030304" pitchFamily="18" charset="0"/>
              </a:rPr>
              <a:t>conștientizarea </a:t>
            </a:r>
            <a:r>
              <a:rPr lang="ro-RO" sz="1600" dirty="0">
                <a:latin typeface="Book Antiqua" panose="02040602050305030304" pitchFamily="18" charset="0"/>
              </a:rPr>
              <a:t>importanței rolului părinților în viața școlii </a:t>
            </a:r>
          </a:p>
          <a:p>
            <a:pPr marL="514350" indent="-457200" algn="just">
              <a:buFont typeface="Arial" panose="020B0604020202020204" pitchFamily="34" charset="0"/>
              <a:buChar char="•"/>
              <a:defRPr/>
            </a:pPr>
            <a:r>
              <a:rPr lang="ro-RO" sz="1600" dirty="0" err="1" smtClean="0">
                <a:latin typeface="Book Antiqua" panose="02040602050305030304" pitchFamily="18" charset="0"/>
              </a:rPr>
              <a:t>i</a:t>
            </a:r>
            <a:r>
              <a:rPr lang="en-US" sz="1600" dirty="0" err="1" smtClean="0">
                <a:latin typeface="Book Antiqua" panose="02040602050305030304" pitchFamily="18" charset="0"/>
              </a:rPr>
              <a:t>mplicarea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  <a:r>
              <a:rPr lang="ro-RO" sz="1600" dirty="0">
                <a:latin typeface="Book Antiqua" panose="02040602050305030304" pitchFamily="18" charset="0"/>
              </a:rPr>
              <a:t>ș</a:t>
            </a:r>
            <a:r>
              <a:rPr lang="en-US" sz="1600" dirty="0" err="1">
                <a:latin typeface="Book Antiqua" panose="02040602050305030304" pitchFamily="18" charset="0"/>
              </a:rPr>
              <a:t>colii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ro-RO" sz="1600" dirty="0">
                <a:latin typeface="Book Antiqua" panose="02040602050305030304" pitchFamily="18" charset="0"/>
              </a:rPr>
              <a:t>în valorizarea părinților ca resursă în educație</a:t>
            </a:r>
          </a:p>
          <a:p>
            <a:pPr marL="514350" indent="-457200" algn="just">
              <a:buFont typeface="Arial" panose="020B0604020202020204" pitchFamily="34" charset="0"/>
              <a:buChar char="•"/>
              <a:defRPr/>
            </a:pPr>
            <a:r>
              <a:rPr lang="ro-RO" sz="1600" dirty="0" smtClean="0">
                <a:latin typeface="Book Antiqua" panose="02040602050305030304" pitchFamily="18" charset="0"/>
              </a:rPr>
              <a:t>implicarea </a:t>
            </a:r>
            <a:r>
              <a:rPr lang="ro-RO" sz="1600" dirty="0">
                <a:latin typeface="Book Antiqua" panose="02040602050305030304" pitchFamily="18" charset="0"/>
              </a:rPr>
              <a:t>efectivă a părinților în educația </a:t>
            </a:r>
            <a:r>
              <a:rPr lang="ro-RO" sz="1600" dirty="0" smtClean="0">
                <a:latin typeface="Book Antiqua" panose="02040602050305030304" pitchFamily="18" charset="0"/>
              </a:rPr>
              <a:t>copiilor</a:t>
            </a:r>
          </a:p>
          <a:p>
            <a:pPr marL="514350" indent="-457200" algn="just">
              <a:buFont typeface="Arial" panose="020B0604020202020204" pitchFamily="34" charset="0"/>
              <a:buChar char="•"/>
              <a:defRPr/>
            </a:pPr>
            <a:r>
              <a:rPr lang="ro-RO" sz="1600" dirty="0" smtClean="0">
                <a:latin typeface="Book Antiqua" panose="02040602050305030304" pitchFamily="18" charset="0"/>
              </a:rPr>
              <a:t>participarea </a:t>
            </a:r>
            <a:r>
              <a:rPr lang="ro-RO" sz="1600" dirty="0">
                <a:latin typeface="Book Antiqua" panose="02040602050305030304" pitchFamily="18" charset="0"/>
              </a:rPr>
              <a:t>la scăderea absenteismului și a abandonului </a:t>
            </a:r>
            <a:r>
              <a:rPr lang="ro-RO" sz="1600" dirty="0" smtClean="0">
                <a:latin typeface="Book Antiqua" panose="02040602050305030304" pitchFamily="18" charset="0"/>
              </a:rPr>
              <a:t>școlar</a:t>
            </a:r>
            <a:endParaRPr lang="ro-RO" sz="1600" dirty="0">
              <a:latin typeface="Book Antiqua" panose="02040602050305030304" pitchFamily="18" charset="0"/>
            </a:endParaRPr>
          </a:p>
        </p:txBody>
      </p:sp>
      <p:pic>
        <p:nvPicPr>
          <p:cNvPr id="7" name="I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44" y="3527616"/>
            <a:ext cx="3519843" cy="185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59557"/>
            <a:ext cx="4613251" cy="512687"/>
          </a:xfrm>
        </p:spPr>
        <p:txBody>
          <a:bodyPr/>
          <a:lstStyle/>
          <a:p>
            <a:pPr algn="l"/>
            <a:r>
              <a:rPr lang="ro-RO" altLang="en-US" sz="2400" b="1" spc="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Educație inclusivă de calitate</a:t>
            </a:r>
            <a:endParaRPr lang="ro-RO" altLang="en-US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795111442"/>
              </p:ext>
            </p:extLst>
          </p:nvPr>
        </p:nvGraphicFramePr>
        <p:xfrm>
          <a:off x="339868" y="1462525"/>
          <a:ext cx="2103082" cy="383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tăText 17"/>
          <p:cNvSpPr txBox="1"/>
          <p:nvPr/>
        </p:nvSpPr>
        <p:spPr>
          <a:xfrm>
            <a:off x="2910885" y="1303388"/>
            <a:ext cx="5890641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ro-RO" sz="1600" dirty="0" smtClean="0">
                <a:latin typeface="Book Antiqua" panose="02040602050305030304" pitchFamily="18" charset="0"/>
              </a:rPr>
              <a:t>Reducerea </a:t>
            </a:r>
            <a:r>
              <a:rPr lang="ro-RO" sz="1600" dirty="0">
                <a:latin typeface="Book Antiqua" panose="02040602050305030304" pitchFamily="18" charset="0"/>
              </a:rPr>
              <a:t>discriminării </a:t>
            </a:r>
            <a:r>
              <a:rPr lang="ro-RO" sz="1600" dirty="0" smtClean="0">
                <a:latin typeface="Book Antiqua" panose="02040602050305030304" pitchFamily="18" charset="0"/>
              </a:rPr>
              <a:t>din </a:t>
            </a:r>
            <a:r>
              <a:rPr lang="ro-RO" sz="1600" dirty="0">
                <a:latin typeface="Book Antiqua" panose="02040602050305030304" pitchFamily="18" charset="0"/>
              </a:rPr>
              <a:t>spațiul școlar</a:t>
            </a:r>
            <a:r>
              <a:rPr lang="ro-RO" sz="1600" dirty="0" smtClean="0">
                <a:latin typeface="Book Antiqua" panose="02040602050305030304" pitchFamily="18" charset="0"/>
              </a:rPr>
              <a:t>,</a:t>
            </a:r>
            <a:r>
              <a:rPr lang="ro-RO" sz="1600" dirty="0">
                <a:latin typeface="Book Antiqua" panose="02040602050305030304" pitchFamily="18" charset="0"/>
              </a:rPr>
              <a:t> prin activități realizate în principal sub coordonarea partenerului Agenția de Dezvoltare Comunitară </a:t>
            </a:r>
            <a:r>
              <a:rPr lang="en-GB" sz="1600" dirty="0" smtClean="0">
                <a:latin typeface="Book Antiqua" panose="02040602050305030304" pitchFamily="18" charset="0"/>
              </a:rPr>
              <a:t>“</a:t>
            </a:r>
            <a:r>
              <a:rPr lang="ro-RO" sz="1600" dirty="0" smtClean="0">
                <a:latin typeface="Book Antiqua" panose="02040602050305030304" pitchFamily="18" charset="0"/>
              </a:rPr>
              <a:t>Împreună</a:t>
            </a:r>
            <a:r>
              <a:rPr lang="en-GB" sz="1600" dirty="0" smtClean="0">
                <a:latin typeface="Book Antiqua" panose="02040602050305030304" pitchFamily="18" charset="0"/>
              </a:rPr>
              <a:t>”</a:t>
            </a:r>
            <a:r>
              <a:rPr lang="ro-RO" sz="1600" dirty="0" smtClean="0">
                <a:latin typeface="Book Antiqua" panose="02040602050305030304" pitchFamily="18" charset="0"/>
              </a:rPr>
              <a:t> . </a:t>
            </a:r>
          </a:p>
        </p:txBody>
      </p:sp>
      <p:sp>
        <p:nvSpPr>
          <p:cNvPr id="11" name="CasetăText 17"/>
          <p:cNvSpPr txBox="1"/>
          <p:nvPr/>
        </p:nvSpPr>
        <p:spPr>
          <a:xfrm>
            <a:off x="2596988" y="2331235"/>
            <a:ext cx="6518437" cy="427809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" algn="just">
              <a:defRPr/>
            </a:pPr>
            <a:r>
              <a:rPr lang="en-GB" sz="1600" b="1" dirty="0" err="1" smtClean="0">
                <a:latin typeface="Book Antiqua" panose="02040602050305030304" pitchFamily="18" charset="0"/>
              </a:rPr>
              <a:t>Campanie</a:t>
            </a:r>
            <a:r>
              <a:rPr lang="en-GB" sz="1600" b="1" dirty="0" smtClean="0">
                <a:latin typeface="Book Antiqua" panose="02040602050305030304" pitchFamily="18" charset="0"/>
              </a:rPr>
              <a:t> </a:t>
            </a:r>
            <a:r>
              <a:rPr lang="en-GB" sz="1600" b="1" dirty="0" err="1" smtClean="0">
                <a:latin typeface="Book Antiqua" panose="02040602050305030304" pitchFamily="18" charset="0"/>
              </a:rPr>
              <a:t>desf</a:t>
            </a:r>
            <a:r>
              <a:rPr lang="ro-RO" sz="1600" b="1" dirty="0" err="1" smtClean="0">
                <a:latin typeface="Book Antiqua" panose="02040602050305030304" pitchFamily="18" charset="0"/>
              </a:rPr>
              <a:t>ășurată</a:t>
            </a:r>
            <a:r>
              <a:rPr lang="ro-RO" sz="1600" b="1" dirty="0" smtClean="0">
                <a:latin typeface="Book Antiqua" panose="02040602050305030304" pitchFamily="18" charset="0"/>
              </a:rPr>
              <a:t> în școli</a:t>
            </a:r>
            <a:r>
              <a:rPr lang="ro-RO" sz="1600" dirty="0" smtClean="0">
                <a:latin typeface="Book Antiqua" panose="02040602050305030304" pitchFamily="18" charset="0"/>
              </a:rPr>
              <a:t>:</a:t>
            </a:r>
          </a:p>
          <a:p>
            <a:pPr marL="57150" algn="just">
              <a:defRPr/>
            </a:pPr>
            <a:endParaRPr lang="ro-RO" sz="1600" dirty="0" smtClean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o-RO" sz="16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formarea </a:t>
            </a:r>
            <a:r>
              <a:rPr lang="ro-RO" sz="1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echipelor manageriale </a:t>
            </a:r>
            <a:r>
              <a:rPr lang="ro-RO" sz="1600" dirty="0">
                <a:latin typeface="Book Antiqua" panose="02040602050305030304" pitchFamily="18" charset="0"/>
              </a:rPr>
              <a:t>pe teme care au acoperit istoria romilor, holocaustul,  educația  interculturală, fenomenul </a:t>
            </a:r>
            <a:r>
              <a:rPr lang="ro-RO" sz="1600" dirty="0" smtClean="0">
                <a:latin typeface="Book Antiqua" panose="02040602050305030304" pitchFamily="18" charset="0"/>
              </a:rPr>
              <a:t>discriminării;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6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campanie de promovare a modelelor de succes</a:t>
            </a:r>
            <a:r>
              <a:rPr lang="ro-RO" sz="1600" dirty="0" smtClean="0">
                <a:latin typeface="Book Antiqua" panose="02040602050305030304" pitchFamily="18" charset="0"/>
              </a:rPr>
              <a:t>, tineri sau membrii ai comunităților care </a:t>
            </a:r>
            <a:r>
              <a:rPr lang="ro-RO" sz="1600" dirty="0">
                <a:latin typeface="Book Antiqua" panose="02040602050305030304" pitchFamily="18" charset="0"/>
              </a:rPr>
              <a:t>fac parte din rândul grupurilor vulnerabile (romi, dizabilități, mediul rural și afectați de sărăcie) </a:t>
            </a:r>
            <a:r>
              <a:rPr lang="ro-RO" sz="1600" dirty="0" smtClean="0">
                <a:latin typeface="Book Antiqua" panose="02040602050305030304" pitchFamily="18" charset="0"/>
              </a:rPr>
              <a:t>și care au avut succes datorită educației;</a:t>
            </a:r>
            <a:r>
              <a:rPr lang="ro-RO" sz="1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o-RO" sz="1600" b="1" i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6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formarea </a:t>
            </a:r>
            <a:r>
              <a:rPr lang="ro-RO" sz="1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cadrelor didactice: </a:t>
            </a:r>
            <a:endParaRPr lang="ro-RO" sz="1600" b="1" i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o-RO" sz="1600" dirty="0" smtClean="0">
                <a:latin typeface="Book Antiqua" panose="02040602050305030304" pitchFamily="18" charset="0"/>
              </a:rPr>
              <a:t>curs de formare </a:t>
            </a:r>
            <a:r>
              <a:rPr lang="ro-RO" sz="1600" i="1" dirty="0" smtClean="0">
                <a:latin typeface="Book Antiqua" panose="02040602050305030304" pitchFamily="18" charset="0"/>
              </a:rPr>
              <a:t>Promovarea </a:t>
            </a:r>
            <a:r>
              <a:rPr lang="ro-RO" sz="1600" i="1" dirty="0">
                <a:latin typeface="Book Antiqua" panose="02040602050305030304" pitchFamily="18" charset="0"/>
              </a:rPr>
              <a:t>diversității în </a:t>
            </a:r>
            <a:r>
              <a:rPr lang="ro-RO" sz="1600" i="1" dirty="0" smtClean="0">
                <a:latin typeface="Book Antiqua" panose="02040602050305030304" pitchFamily="18" charset="0"/>
              </a:rPr>
              <a:t>școală; </a:t>
            </a:r>
          </a:p>
          <a:p>
            <a:pPr marL="742950" lvl="1" indent="-285750" algn="just">
              <a:buFontTx/>
              <a:buChar char="-"/>
            </a:pPr>
            <a:r>
              <a:rPr lang="ro-RO" sz="1600" dirty="0" smtClean="0">
                <a:latin typeface="Book Antiqua" panose="02040602050305030304" pitchFamily="18" charset="0"/>
              </a:rPr>
              <a:t>valorificarea </a:t>
            </a:r>
            <a:r>
              <a:rPr lang="ro-RO" sz="1600" dirty="0">
                <a:latin typeface="Book Antiqua" panose="02040602050305030304" pitchFamily="18" charset="0"/>
              </a:rPr>
              <a:t>kitului pedagogic </a:t>
            </a:r>
            <a:r>
              <a:rPr lang="ro-RO" sz="1600" b="1" i="1" dirty="0">
                <a:latin typeface="Book Antiqua" panose="02040602050305030304" pitchFamily="18" charset="0"/>
              </a:rPr>
              <a:t>Ce vrei sa te faci când vei fi mare? </a:t>
            </a:r>
            <a:r>
              <a:rPr lang="ro-RO" sz="1600" dirty="0">
                <a:latin typeface="Book Antiqua" panose="02040602050305030304" pitchFamily="18" charset="0"/>
              </a:rPr>
              <a:t>realizat în cadrul Campaniei </a:t>
            </a:r>
            <a:r>
              <a:rPr lang="ro-RO" sz="1600" i="1" dirty="0">
                <a:latin typeface="Book Antiqua" panose="02040602050305030304" pitchFamily="18" charset="0"/>
              </a:rPr>
              <a:t>Hai la </a:t>
            </a:r>
            <a:r>
              <a:rPr lang="ro-RO" sz="1600" i="1" dirty="0" smtClean="0">
                <a:latin typeface="Book Antiqua" panose="02040602050305030304" pitchFamily="18" charset="0"/>
              </a:rPr>
              <a:t>școală</a:t>
            </a:r>
            <a:r>
              <a:rPr lang="ro-RO" sz="1600" dirty="0">
                <a:latin typeface="Book Antiqua" panose="02040602050305030304" pitchFamily="18" charset="0"/>
              </a:rPr>
              <a:t>;</a:t>
            </a:r>
            <a:endParaRPr lang="ro-RO" sz="1600" dirty="0" smtClean="0">
              <a:latin typeface="Book Antiqua" panose="0204060205030503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o-RO" sz="1600" dirty="0" smtClean="0">
                <a:latin typeface="Book Antiqua" panose="02040602050305030304" pitchFamily="18" charset="0"/>
              </a:rPr>
              <a:t>Întâlniri cu părinții, susținerea de lecții </a:t>
            </a:r>
            <a:r>
              <a:rPr lang="ro-RO" sz="1600" dirty="0">
                <a:latin typeface="Book Antiqua" panose="02040602050305030304" pitchFamily="18" charset="0"/>
              </a:rPr>
              <a:t>demonstrative în fiecare școală, de către reprezentanții Agenției Împreună, cu părinți și elevi de la ciclul </a:t>
            </a:r>
            <a:r>
              <a:rPr lang="ro-RO" sz="1600" dirty="0" smtClean="0">
                <a:latin typeface="Book Antiqua" panose="02040602050305030304" pitchFamily="18" charset="0"/>
              </a:rPr>
              <a:t>gimnazial.</a:t>
            </a:r>
          </a:p>
          <a:p>
            <a:pPr marL="742950" lvl="1" indent="-285750" algn="just">
              <a:buFontTx/>
              <a:buChar char="-"/>
            </a:pPr>
            <a:endParaRPr lang="en-GB" sz="16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860">
            <a:off x="312798" y="4135271"/>
            <a:ext cx="2157221" cy="17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pPr algn="l"/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Beneficii ale implementării pachetului EIC </a:t>
            </a:r>
            <a:b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(conform evaluării intermediare, independente)</a:t>
            </a:r>
            <a:endParaRPr lang="ro-RO" altLang="en-US" sz="2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2033721"/>
            <a:ext cx="8434316" cy="45262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tăText 9"/>
          <p:cNvSpPr txBox="1"/>
          <p:nvPr/>
        </p:nvSpPr>
        <p:spPr>
          <a:xfrm>
            <a:off x="647475" y="2546858"/>
            <a:ext cx="7847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o-RO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creșterea</a:t>
            </a:r>
            <a:r>
              <a:rPr lang="ro-RO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o-RO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capacității de management</a:t>
            </a:r>
            <a:r>
              <a:rPr lang="ro-RO" b="1" dirty="0">
                <a:solidFill>
                  <a:srgbClr val="002060"/>
                </a:solidFill>
                <a:latin typeface="Book Antiqua" panose="02040602050305030304" pitchFamily="18" charset="0"/>
              </a:rPr>
              <a:t> a școlilor </a:t>
            </a:r>
            <a:r>
              <a:rPr lang="ro-RO" dirty="0">
                <a:latin typeface="Book Antiqua" panose="02040602050305030304" pitchFamily="18" charset="0"/>
              </a:rPr>
              <a:t>( 78% dintre directori declară că și-au îmbunătățit managementul școlar, în mod special capacitatea de a iniția acțiuni centrate pe prevenirea abandonului școlar</a:t>
            </a:r>
            <a:r>
              <a:rPr lang="ro-RO" dirty="0" smtClean="0">
                <a:latin typeface="Book Antiqua" panose="02040602050305030304" pitchFamily="18" charset="0"/>
              </a:rPr>
              <a:t>);</a:t>
            </a:r>
          </a:p>
          <a:p>
            <a:pPr algn="just"/>
            <a:endParaRPr lang="ro-RO" dirty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creșterea</a:t>
            </a:r>
            <a:r>
              <a:rPr lang="ro-RO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o-RO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calității resurselor umane</a:t>
            </a:r>
            <a:r>
              <a:rPr lang="ro-RO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prin formare </a:t>
            </a:r>
            <a:r>
              <a:rPr lang="ro-RO" dirty="0" smtClean="0">
                <a:latin typeface="Book Antiqua" panose="02040602050305030304" pitchFamily="18" charset="0"/>
              </a:rPr>
              <a:t>continuă cu </a:t>
            </a:r>
            <a:r>
              <a:rPr lang="ro-RO" dirty="0">
                <a:latin typeface="Book Antiqua" panose="02040602050305030304" pitchFamily="18" charset="0"/>
              </a:rPr>
              <a:t>accent pe dobândirea de competențe care să conducă spre realizarea unor ore mai atractive pentru elevi, (340 de cadre didactice au fost implicate în activități de formare susținute </a:t>
            </a:r>
            <a:r>
              <a:rPr lang="ro-RO" dirty="0" smtClean="0">
                <a:latin typeface="Book Antiqua" panose="02040602050305030304" pitchFamily="18" charset="0"/>
              </a:rPr>
              <a:t>de ISE).</a:t>
            </a:r>
            <a:r>
              <a:rPr lang="ro-RO" i="1" dirty="0" smtClean="0">
                <a:latin typeface="Book Antiqua" panose="02040602050305030304" pitchFamily="18" charset="0"/>
              </a:rPr>
              <a:t> </a:t>
            </a:r>
            <a:endParaRPr lang="ro-RO" i="1" dirty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creșterea</a:t>
            </a:r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calității și eficienței comunicării</a:t>
            </a:r>
            <a:r>
              <a:rPr lang="ro-RO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dintre directorii de școli și între aceștia și ISJ, </a:t>
            </a:r>
            <a:r>
              <a:rPr lang="ro-RO" dirty="0" smtClean="0">
                <a:latin typeface="Book Antiqua" panose="02040602050305030304" pitchFamily="18" charset="0"/>
              </a:rPr>
              <a:t>CJRAE;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630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pPr algn="l"/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Beneficii ale implementării pachetului EIC </a:t>
            </a:r>
            <a:b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(conform evaluării intermediare, independente)</a:t>
            </a:r>
            <a:endParaRPr lang="ro-RO" altLang="en-US" sz="2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2033721"/>
            <a:ext cx="8434316" cy="45262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tăText 9"/>
          <p:cNvSpPr txBox="1"/>
          <p:nvPr/>
        </p:nvSpPr>
        <p:spPr>
          <a:xfrm>
            <a:off x="477672" y="2284568"/>
            <a:ext cx="7779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creșterea</a:t>
            </a:r>
            <a:r>
              <a:rPr lang="ro-RO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b="1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nivelului de implicare a părinților</a:t>
            </a: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în activitățile școlare ale copilului – prin realizarea de activități comune părinți – copii  și </a:t>
            </a:r>
            <a:r>
              <a:rPr lang="ro-RO" i="1" dirty="0">
                <a:latin typeface="Book Antiqua" panose="02040602050305030304" pitchFamily="18" charset="0"/>
              </a:rPr>
              <a:t>îmbunătățirea competențelor parentale</a:t>
            </a:r>
            <a:r>
              <a:rPr lang="ro-RO" dirty="0">
                <a:latin typeface="Book Antiqua" panose="02040602050305030304" pitchFamily="18" charset="0"/>
              </a:rPr>
              <a:t> (9785 de părinți au participat la activități de educație parentală, din care 60% au declarat că au învățat să relaționeze mai bine cu copiii lor și să îi susțină pe aceștia în parcursul </a:t>
            </a:r>
            <a:r>
              <a:rPr lang="ro-RO" dirty="0" smtClean="0">
                <a:latin typeface="Book Antiqua" panose="02040602050305030304" pitchFamily="18" charset="0"/>
              </a:rPr>
              <a:t>școlar.</a:t>
            </a:r>
          </a:p>
          <a:p>
            <a:pPr marL="285750" lvl="0" indent="-285750" algn="just">
              <a:buFontTx/>
              <a:buChar char="-"/>
            </a:pPr>
            <a:endParaRPr lang="ro-RO" dirty="0" smtClean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creșterea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participării elevilor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ro-RO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în activități extrașcolare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(la activitățile de </a:t>
            </a:r>
            <a:r>
              <a:rPr lang="ro-RO" dirty="0" err="1">
                <a:latin typeface="Book Antiqua" panose="02040602050305030304" pitchFamily="18" charset="0"/>
              </a:rPr>
              <a:t>microgranturi</a:t>
            </a:r>
            <a:r>
              <a:rPr lang="ro-RO" dirty="0">
                <a:latin typeface="Book Antiqua" panose="02040602050305030304" pitchFamily="18" charset="0"/>
              </a:rPr>
              <a:t> au participat 13.000 de copii și elevi din cele 51 de școli </a:t>
            </a:r>
            <a:r>
              <a:rPr lang="ro-RO" dirty="0" smtClean="0">
                <a:latin typeface="Book Antiqua" panose="02040602050305030304" pitchFamily="18" charset="0"/>
              </a:rPr>
              <a:t>);</a:t>
            </a:r>
          </a:p>
          <a:p>
            <a:pPr marL="285750" lvl="0" indent="-285750" algn="just">
              <a:buFontTx/>
              <a:buChar char="-"/>
            </a:pPr>
            <a:endParaRPr lang="ro-RO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îmbunătățirea </a:t>
            </a:r>
            <a:r>
              <a:rPr lang="ro-RO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participării școlare a copiilor în risc </a:t>
            </a:r>
            <a:r>
              <a:rPr lang="ro-RO" i="1" dirty="0">
                <a:latin typeface="Book Antiqua" panose="02040602050305030304" pitchFamily="18" charset="0"/>
              </a:rPr>
              <a:t>(</a:t>
            </a:r>
            <a:r>
              <a:rPr lang="ro-RO" dirty="0">
                <a:latin typeface="Book Antiqua" panose="02040602050305030304" pitchFamily="18" charset="0"/>
              </a:rPr>
              <a:t>cf. 67% dintre profesorii chestionați în cadrul evaluării intermediare) </a:t>
            </a:r>
            <a:endParaRPr lang="en-GB" dirty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endParaRPr lang="ro-RO" dirty="0" smtClean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endParaRPr lang="ro-RO" dirty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endParaRPr lang="en-GB" dirty="0">
              <a:latin typeface="Book Antiqua" panose="020406020503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2201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pPr algn="l"/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Beneficii ale implementării pachetului EIC </a:t>
            </a:r>
            <a:b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(conform evaluării intermediare, independente)</a:t>
            </a:r>
            <a:endParaRPr lang="ro-RO" altLang="en-US" sz="2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2033721"/>
            <a:ext cx="8434316" cy="45262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tăText 9"/>
          <p:cNvSpPr txBox="1"/>
          <p:nvPr/>
        </p:nvSpPr>
        <p:spPr>
          <a:xfrm>
            <a:off x="743802" y="2724278"/>
            <a:ext cx="7178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îmbunătățirea </a:t>
            </a:r>
            <a:r>
              <a:rPr lang="ro-RO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rezultatele școlare</a:t>
            </a:r>
            <a:r>
              <a:rPr lang="ro-RO" b="1" dirty="0">
                <a:solidFill>
                  <a:srgbClr val="7030A0"/>
                </a:solidFill>
                <a:latin typeface="Book Antiqua" panose="02040602050305030304" pitchFamily="18" charset="0"/>
              </a:rPr>
              <a:t>  </a:t>
            </a:r>
            <a:r>
              <a:rPr lang="ro-RO" dirty="0">
                <a:latin typeface="Book Antiqua" panose="02040602050305030304" pitchFamily="18" charset="0"/>
              </a:rPr>
              <a:t>ale elevilor beneficiari ai activităților proiectului (53% dintre </a:t>
            </a:r>
            <a:r>
              <a:rPr lang="ro-RO" dirty="0" smtClean="0">
                <a:latin typeface="Book Antiqua" panose="02040602050305030304" pitchFamily="18" charset="0"/>
              </a:rPr>
              <a:t>respondenți, </a:t>
            </a:r>
            <a:r>
              <a:rPr lang="ro-RO" dirty="0">
                <a:latin typeface="Book Antiqua" panose="02040602050305030304" pitchFamily="18" charset="0"/>
              </a:rPr>
              <a:t>cadre didactice, apreciază că s-au îmbunătățit rezultatele școlare în rândul a celor 22.000 de elevi beneficiari ai proiectului). </a:t>
            </a:r>
            <a:endParaRPr lang="ro-RO" dirty="0" smtClean="0">
              <a:latin typeface="Book Antiqua" panose="02040602050305030304" pitchFamily="18" charset="0"/>
            </a:endParaRPr>
          </a:p>
          <a:p>
            <a:pPr lvl="0" algn="just"/>
            <a:endParaRPr lang="en-GB" dirty="0"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o-RO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îmbunătățirea </a:t>
            </a:r>
            <a:r>
              <a:rPr lang="ro-RO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colaborării cu autoritățile publice locale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(62%), dar și implicarea acestora în reducerea abandonului școlar (57</a:t>
            </a:r>
            <a:r>
              <a:rPr lang="ro-RO" dirty="0" smtClean="0">
                <a:latin typeface="Book Antiqua" panose="02040602050305030304" pitchFamily="18" charset="0"/>
              </a:rPr>
              <a:t>%).</a:t>
            </a:r>
          </a:p>
          <a:p>
            <a:pPr lvl="0" algn="just"/>
            <a:endParaRPr lang="en-GB" dirty="0">
              <a:latin typeface="Book Antiqua" panose="02040602050305030304" pitchFamily="18" charset="0"/>
            </a:endParaRPr>
          </a:p>
          <a:p>
            <a:pPr algn="just"/>
            <a:r>
              <a:rPr lang="ro-RO" dirty="0" smtClean="0">
                <a:latin typeface="Book Antiqua" panose="02040602050305030304" pitchFamily="18" charset="0"/>
              </a:rPr>
              <a:t>- </a:t>
            </a:r>
            <a:r>
              <a:rPr lang="ro-RO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îmbunătățirea </a:t>
            </a:r>
            <a:r>
              <a:rPr lang="ro-RO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capacității școlilor de a elabora documente strategice </a:t>
            </a:r>
            <a:r>
              <a:rPr lang="ro-RO" dirty="0">
                <a:latin typeface="Book Antiqua" panose="02040602050305030304" pitchFamily="18" charset="0"/>
              </a:rPr>
              <a:t>și operaționale (72%) și de a elabora </a:t>
            </a:r>
            <a:r>
              <a:rPr lang="ro-RO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proiecte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(58%).</a:t>
            </a:r>
          </a:p>
          <a:p>
            <a:pPr marL="285750" lvl="0" indent="-285750">
              <a:buFontTx/>
              <a:buChar char="-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524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92843" y="2101755"/>
            <a:ext cx="8756725" cy="26203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o-RO" altLang="en-US" sz="2800" b="1" dirty="0" smtClean="0">
                <a:latin typeface="Adobe Caslon Pro" pitchFamily="18" charset="0"/>
              </a:rPr>
              <a:t/>
            </a:r>
            <a:br>
              <a:rPr lang="ro-RO" altLang="en-US" sz="2800" b="1" dirty="0" smtClean="0">
                <a:latin typeface="Adobe Caslon Pro" pitchFamily="18" charset="0"/>
              </a:rPr>
            </a:br>
            <a:r>
              <a:rPr lang="ro-RO" altLang="en-US" sz="3600" dirty="0">
                <a:solidFill>
                  <a:srgbClr val="0070C0"/>
                </a:solidFill>
                <a:latin typeface="Adobe Caslon Pro" pitchFamily="18" charset="0"/>
              </a:rPr>
              <a:t>Incluziunea socială prin furnizarea de servicii integrate la nivelul județului Bacău</a:t>
            </a:r>
            <a: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  <a:t/>
            </a:r>
            <a:b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</a:br>
            <a: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  <a:t/>
            </a:r>
            <a:b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</a:br>
            <a: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  <a:t/>
            </a:r>
            <a:br>
              <a:rPr lang="ro-RO" altLang="en-US" sz="4000" dirty="0" smtClean="0">
                <a:solidFill>
                  <a:srgbClr val="0070C0"/>
                </a:solidFill>
                <a:latin typeface="Adobe Caslon Pro" pitchFamily="18" charset="0"/>
              </a:rPr>
            </a:br>
            <a:r>
              <a:rPr lang="ro-RO" altLang="en-US" sz="3200" b="1" dirty="0" smtClean="0">
                <a:solidFill>
                  <a:srgbClr val="C00000"/>
                </a:solidFill>
                <a:latin typeface="Adobe Caslon Pro" pitchFamily="18" charset="0"/>
              </a:rPr>
              <a:t> </a:t>
            </a:r>
            <a:r>
              <a:rPr lang="ro-RO" altLang="en-US" sz="3200" b="1" i="1" dirty="0" smtClean="0">
                <a:solidFill>
                  <a:srgbClr val="C00000"/>
                </a:solidFill>
                <a:latin typeface="Adobe Caslon Pro" pitchFamily="18" charset="0"/>
              </a:rPr>
              <a:t>Parteneriatul extins la nivel județean și național –soluție sustenabilă pentru îmbunătățirea vieții copiilor și familiilor din Bacău și România</a:t>
            </a:r>
            <a:endParaRPr lang="ro-RO" altLang="en-US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2052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02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r>
              <a:rPr lang="ro-RO" altLang="en-US" sz="26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Parteneriat strategic pentru un model</a:t>
            </a:r>
            <a:br>
              <a:rPr lang="ro-RO" altLang="en-US" sz="26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o-RO" altLang="en-US" sz="26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de intervenție integrată</a:t>
            </a:r>
            <a:endParaRPr lang="ro-RO" altLang="en-US" sz="26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2373626"/>
            <a:ext cx="3930555" cy="3957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Copii și </a:t>
            </a:r>
            <a:r>
              <a:rPr lang="ro-RO" sz="2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familii                     </a:t>
            </a:r>
            <a:r>
              <a:rPr lang="ro-RO" sz="22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în </a:t>
            </a:r>
            <a:r>
              <a:rPr lang="ro-RO" sz="22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situații de vulnerabilitate                                </a:t>
            </a:r>
          </a:p>
          <a:p>
            <a:pPr algn="ctr"/>
            <a:endParaRPr lang="ro-RO" sz="2200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o-RO" sz="2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(51 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de comunități din </a:t>
            </a:r>
            <a:r>
              <a:rPr lang="ro-RO" sz="2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Bacău,</a:t>
            </a:r>
          </a:p>
          <a:p>
            <a:pPr algn="ctr"/>
            <a:r>
              <a:rPr lang="ro-RO" sz="22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recensământ 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social comunitar</a:t>
            </a: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) </a:t>
            </a:r>
          </a:p>
        </p:txBody>
      </p:sp>
      <p:sp>
        <p:nvSpPr>
          <p:cNvPr id="17" name="Dreptunghi rotunjit 16"/>
          <p:cNvSpPr/>
          <p:nvPr/>
        </p:nvSpPr>
        <p:spPr>
          <a:xfrm>
            <a:off x="4258102" y="2328191"/>
            <a:ext cx="4510588" cy="40670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tăText 17"/>
          <p:cNvSpPr txBox="1"/>
          <p:nvPr/>
        </p:nvSpPr>
        <p:spPr>
          <a:xfrm>
            <a:off x="4571206" y="2455684"/>
            <a:ext cx="40260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o-RO" sz="2000" b="1" i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sz="2000" b="1" i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20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PACHETUL MINIM DE SERVICII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sz="2000" b="1" i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20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PACHETUL DE PROMOVARE A </a:t>
            </a:r>
            <a:r>
              <a:rPr lang="ro-RO" sz="20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EDUCAȚIEI   INCLUSIVE   DE CALITATE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0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Promovarea educației inclusive de calitate  - parteneriat interinstituțional </a:t>
            </a:r>
            <a:endParaRPr lang="ro-RO" altLang="en-US" sz="2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2164725"/>
            <a:ext cx="8434316" cy="39904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tăText 9"/>
          <p:cNvSpPr txBox="1"/>
          <p:nvPr/>
        </p:nvSpPr>
        <p:spPr>
          <a:xfrm>
            <a:off x="286604" y="2314846"/>
            <a:ext cx="829783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latin typeface="Book Antiqua" panose="02040602050305030304" pitchFamily="18" charset="0"/>
              </a:rPr>
              <a:t>UNICEF România, Institutul de Științe ale Educației, Asociația </a:t>
            </a:r>
            <a:r>
              <a:rPr lang="ro-RO" dirty="0" err="1" smtClean="0">
                <a:latin typeface="Book Antiqua" panose="02040602050305030304" pitchFamily="18" charset="0"/>
              </a:rPr>
              <a:t>HoltIS</a:t>
            </a:r>
            <a:r>
              <a:rPr lang="ro-RO" dirty="0" smtClean="0">
                <a:latin typeface="Book Antiqua" panose="02040602050305030304" pitchFamily="18" charset="0"/>
              </a:rPr>
              <a:t>, Centrul pentru </a:t>
            </a:r>
            <a:r>
              <a:rPr lang="ro-RO" dirty="0">
                <a:latin typeface="Book Antiqua" panose="02040602050305030304" pitchFamily="18" charset="0"/>
              </a:rPr>
              <a:t>Educație și Dezvoltare Profesională Step  </a:t>
            </a:r>
            <a:r>
              <a:rPr lang="ro-RO" dirty="0" err="1">
                <a:latin typeface="Book Antiqua" panose="02040602050305030304" pitchFamily="18" charset="0"/>
              </a:rPr>
              <a:t>by</a:t>
            </a:r>
            <a:r>
              <a:rPr lang="ro-RO" dirty="0">
                <a:latin typeface="Book Antiqua" panose="02040602050305030304" pitchFamily="18" charset="0"/>
              </a:rPr>
              <a:t> </a:t>
            </a:r>
            <a:r>
              <a:rPr lang="ro-RO" dirty="0" err="1" smtClean="0">
                <a:latin typeface="Book Antiqua" panose="02040602050305030304" pitchFamily="18" charset="0"/>
              </a:rPr>
              <a:t>Step</a:t>
            </a:r>
            <a:endParaRPr lang="ro-RO" dirty="0">
              <a:latin typeface="Book Antiqua" panose="02040602050305030304" pitchFamily="18" charset="0"/>
            </a:endParaRPr>
          </a:p>
          <a:p>
            <a:pPr algn="ctr"/>
            <a:endParaRPr lang="ro-RO" b="1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2400" dirty="0" smtClean="0">
                <a:latin typeface="Book Antiqua" panose="02040602050305030304" pitchFamily="18" charset="0"/>
              </a:rPr>
              <a:t>     </a:t>
            </a:r>
            <a:r>
              <a:rPr lang="ro-RO" sz="2200" dirty="0" smtClean="0">
                <a:latin typeface="Book Antiqua" panose="02040602050305030304" pitchFamily="18" charset="0"/>
              </a:rPr>
              <a:t>Acțiuni educaționale focalizate pe </a:t>
            </a:r>
            <a:r>
              <a:rPr lang="ro-RO" sz="2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dezvoltarea capacității instituționale a unităților de învățământ </a:t>
            </a:r>
            <a:r>
              <a:rPr lang="ro-RO" sz="2200" dirty="0" smtClean="0">
                <a:latin typeface="Book Antiqua" panose="02040602050305030304" pitchFamily="18" charset="0"/>
              </a:rPr>
              <a:t>(46 de unități de învățământ din județul Bacău) pentru:</a:t>
            </a:r>
          </a:p>
          <a:p>
            <a:endParaRPr lang="ro-RO" sz="1050" dirty="0" smtClean="0">
              <a:latin typeface="Book Antiqua" panose="0204060205030503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o-RO" sz="2200" dirty="0">
                <a:latin typeface="Book Antiqua" panose="02040602050305030304" pitchFamily="18" charset="0"/>
              </a:rPr>
              <a:t>p</a:t>
            </a:r>
            <a:r>
              <a:rPr lang="ro-RO" sz="2200" dirty="0" smtClean="0">
                <a:latin typeface="Book Antiqua" panose="02040602050305030304" pitchFamily="18" charset="0"/>
              </a:rPr>
              <a:t>revenirea abandonului și absenteismului școlar;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o-RO" sz="2200" dirty="0">
                <a:latin typeface="Book Antiqua" panose="02040602050305030304" pitchFamily="18" charset="0"/>
              </a:rPr>
              <a:t>p</a:t>
            </a:r>
            <a:r>
              <a:rPr lang="ro-RO" sz="2200" dirty="0" smtClean="0">
                <a:latin typeface="Book Antiqua" panose="02040602050305030304" pitchFamily="18" charset="0"/>
              </a:rPr>
              <a:t>romovarea relațiilor  școală –</a:t>
            </a:r>
            <a:r>
              <a:rPr lang="en-GB" sz="2200" dirty="0" smtClean="0">
                <a:latin typeface="Book Antiqua" panose="02040602050305030304" pitchFamily="18" charset="0"/>
              </a:rPr>
              <a:t> </a:t>
            </a:r>
            <a:r>
              <a:rPr lang="ro-RO" sz="2200" dirty="0" smtClean="0">
                <a:latin typeface="Book Antiqua" panose="02040602050305030304" pitchFamily="18" charset="0"/>
              </a:rPr>
              <a:t>familie – comunitate;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o-RO" sz="2200" dirty="0">
                <a:latin typeface="Book Antiqua" panose="02040602050305030304" pitchFamily="18" charset="0"/>
              </a:rPr>
              <a:t>i</a:t>
            </a:r>
            <a:r>
              <a:rPr lang="ro-RO" sz="2200" dirty="0" smtClean="0">
                <a:latin typeface="Book Antiqua" panose="02040602050305030304" pitchFamily="18" charset="0"/>
              </a:rPr>
              <a:t>dentificarea și promovarea modelelor de succes;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o-RO" sz="2200" dirty="0">
                <a:latin typeface="Book Antiqua" panose="02040602050305030304" pitchFamily="18" charset="0"/>
              </a:rPr>
              <a:t>d</a:t>
            </a:r>
            <a:r>
              <a:rPr lang="ro-RO" sz="2200" dirty="0" smtClean="0">
                <a:latin typeface="Book Antiqua" panose="02040602050305030304" pitchFamily="18" charset="0"/>
              </a:rPr>
              <a:t>ezvoltarea rețelei de educatori parentali și a activităților de educație parentală</a:t>
            </a:r>
            <a:r>
              <a:rPr lang="ro-RO" sz="2400" dirty="0" smtClean="0">
                <a:latin typeface="Book Antiqua" panose="02040602050305030304" pitchFamily="18" charset="0"/>
              </a:rPr>
              <a:t>.</a:t>
            </a:r>
          </a:p>
          <a:p>
            <a:pPr lvl="2"/>
            <a:endParaRPr lang="ro-RO" dirty="0" smtClean="0">
              <a:latin typeface="Book Antiqua" panose="020406020503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080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ISJ Bacău – actor în parteneriatul </a:t>
            </a:r>
            <a:r>
              <a:rPr lang="ro-RO" altLang="en-US" sz="2400" b="1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strategic </a:t>
            </a:r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pentru </a:t>
            </a:r>
            <a:r>
              <a:rPr lang="ro-RO" altLang="en-US" sz="2400" b="1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un </a:t>
            </a:r>
            <a:r>
              <a:rPr lang="ro-RO" altLang="en-US" sz="24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model </a:t>
            </a:r>
            <a:r>
              <a:rPr lang="ro-RO" altLang="en-US" sz="2400" b="1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 intervenție integrată</a:t>
            </a:r>
            <a:r>
              <a:rPr lang="ro-RO" altLang="en-US" sz="2400" b="1" spc="100" dirty="0" smtClean="0">
                <a:latin typeface="Book Antiqua" panose="02040602050305030304" pitchFamily="18" charset="0"/>
              </a:rPr>
              <a:t/>
            </a:r>
            <a:br>
              <a:rPr lang="ro-RO" altLang="en-US" sz="2400" b="1" spc="100" dirty="0" smtClean="0">
                <a:latin typeface="Book Antiqua" panose="02040602050305030304" pitchFamily="18" charset="0"/>
              </a:rPr>
            </a:br>
            <a:r>
              <a:rPr lang="ro-RO" altLang="en-US" sz="2400" b="1" spc="100" dirty="0">
                <a:latin typeface="Book Antiqua" panose="02040602050305030304" pitchFamily="18" charset="0"/>
              </a:rPr>
              <a:t> </a:t>
            </a:r>
            <a:endParaRPr lang="ro-RO" alt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259308" y="2052638"/>
            <a:ext cx="8598089" cy="46757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tăText 9"/>
          <p:cNvSpPr txBox="1"/>
          <p:nvPr/>
        </p:nvSpPr>
        <p:spPr>
          <a:xfrm>
            <a:off x="504969" y="2311950"/>
            <a:ext cx="80521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 smtClean="0">
                <a:latin typeface="Book Antiqua" panose="02040602050305030304" pitchFamily="18" charset="0"/>
              </a:rPr>
              <a:t>  introducerea în 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propriile strategii de intervenție </a:t>
            </a:r>
            <a:r>
              <a:rPr lang="ro-RO" sz="2000" dirty="0" smtClean="0">
                <a:latin typeface="Book Antiqua" panose="02040602050305030304" pitchFamily="18" charset="0"/>
              </a:rPr>
              <a:t>a unor demersuri care susțin 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politicile publice la nivel local și central în domeniul educației</a:t>
            </a:r>
            <a:r>
              <a:rPr lang="ro-RO" sz="2000" dirty="0" smtClean="0">
                <a:latin typeface="Book Antiqua" panose="02040602050305030304" pitchFamily="18" charset="0"/>
              </a:rPr>
              <a:t> promovate prin proiect;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 smtClean="0">
                <a:latin typeface="Book Antiqua" panose="02040602050305030304" pitchFamily="18" charset="0"/>
              </a:rPr>
              <a:t> dezvoltarea parteneriatului cu alte instituții la nivel local, județean și național pentru susținerea 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politicilor din domeniul protecției </a:t>
            </a:r>
            <a:r>
              <a:rPr lang="ro-RO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s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ociale și al sănătății</a:t>
            </a:r>
            <a:r>
              <a:rPr lang="ro-RO" sz="2000" dirty="0" smtClean="0">
                <a:latin typeface="Book Antiqua" panose="02040602050305030304" pitchFamily="18" charset="0"/>
              </a:rPr>
              <a:t> promovate prin proiect;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coordonarea și asigurarea de asistență și consiliere unităților de învățământ </a:t>
            </a:r>
            <a:r>
              <a:rPr lang="ro-RO" sz="2000" dirty="0" smtClean="0">
                <a:latin typeface="Book Antiqua" panose="02040602050305030304" pitchFamily="18" charset="0"/>
              </a:rPr>
              <a:t>incluse în proiect, pentru </a:t>
            </a:r>
            <a:r>
              <a:rPr lang="ro-RO" sz="2000" dirty="0">
                <a:latin typeface="Book Antiqua" panose="02040602050305030304" pitchFamily="18" charset="0"/>
              </a:rPr>
              <a:t>îmbunătățirea participării la </a:t>
            </a:r>
            <a:r>
              <a:rPr lang="ro-RO" sz="2000" dirty="0" smtClean="0">
                <a:latin typeface="Book Antiqua" panose="02040602050305030304" pitchFamily="18" charset="0"/>
              </a:rPr>
              <a:t>educație, pentru prevenirea abandonului și absenteismului școlar;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latin typeface="Book Antiqua" panose="02040602050305030304" pitchFamily="18" charset="0"/>
              </a:rPr>
              <a:t> 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promovarea  unităților de învățământ </a:t>
            </a:r>
            <a:r>
              <a:rPr lang="ro-RO" sz="2000" dirty="0" smtClean="0">
                <a:latin typeface="Book Antiqua" panose="02040602050305030304" pitchFamily="18" charset="0"/>
              </a:rPr>
              <a:t>din proiect 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ca modele de bune practici </a:t>
            </a:r>
            <a:r>
              <a:rPr lang="ro-RO" sz="2000" dirty="0" smtClean="0">
                <a:latin typeface="Book Antiqua" panose="02040602050305030304" pitchFamily="18" charset="0"/>
              </a:rPr>
              <a:t>la nivel județean și național;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i</a:t>
            </a:r>
            <a:r>
              <a:rPr lang="ro-RO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mplicarea directă și susținerea tuturor demersurilor realizate prin proiect, alături de UNICEF România și ceilalți parteneri sociali.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latin typeface="Book Antiqua" panose="020406020503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3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03307" y="795420"/>
            <a:ext cx="9253490" cy="1143000"/>
          </a:xfrm>
        </p:spPr>
        <p:txBody>
          <a:bodyPr/>
          <a:lstStyle/>
          <a:p>
            <a: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  <a:t>Intervenții educaționale prin proiect – </a:t>
            </a:r>
            <a:r>
              <a:rPr lang="ro-RO" altLang="en-US" sz="2800" b="1" spc="100" dirty="0" smtClean="0">
                <a:solidFill>
                  <a:srgbClr val="C00000"/>
                </a:solidFill>
                <a:latin typeface="Adobe Caslon Pro" pitchFamily="18" charset="0"/>
              </a:rPr>
              <a:t>roluri asumate </a:t>
            </a:r>
            <a: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  <a:t/>
            </a:r>
            <a:b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</a:br>
            <a: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  <a:t>de ISJ Bacău</a:t>
            </a:r>
            <a:endParaRPr lang="ro-RO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1932709"/>
            <a:ext cx="4790364" cy="4741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Dreptunghi rotunjit 16"/>
          <p:cNvSpPr/>
          <p:nvPr/>
        </p:nvSpPr>
        <p:spPr>
          <a:xfrm>
            <a:off x="5059906" y="1888903"/>
            <a:ext cx="3848669" cy="45938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tăText 9"/>
          <p:cNvSpPr txBox="1"/>
          <p:nvPr/>
        </p:nvSpPr>
        <p:spPr>
          <a:xfrm>
            <a:off x="204716" y="1956435"/>
            <a:ext cx="458564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>
                <a:latin typeface="Book Antiqua" panose="02040602050305030304" pitchFamily="18" charset="0"/>
              </a:rPr>
              <a:t>INTERVENȚII PRIN PROIECT</a:t>
            </a:r>
          </a:p>
          <a:p>
            <a:pPr algn="ctr"/>
            <a:endParaRPr lang="ro-RO" sz="800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 smtClean="0">
                <a:latin typeface="Book Antiqua" panose="02040602050305030304" pitchFamily="18" charset="0"/>
              </a:rPr>
              <a:t>întâlniri cu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directorii unităților școlare </a:t>
            </a:r>
            <a:r>
              <a:rPr lang="ro-RO" dirty="0">
                <a:latin typeface="Book Antiqua" panose="02040602050305030304" pitchFamily="18" charset="0"/>
              </a:rPr>
              <a:t>implicate în </a:t>
            </a:r>
            <a:r>
              <a:rPr lang="ro-RO" dirty="0" smtClean="0">
                <a:latin typeface="Book Antiqua" panose="02040602050305030304" pitchFamily="18" charset="0"/>
              </a:rPr>
              <a:t>proiect,  privind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informarea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și consultarea </a:t>
            </a:r>
            <a:r>
              <a:rPr lang="ro-RO" dirty="0">
                <a:latin typeface="Book Antiqua" panose="02040602050305030304" pitchFamily="18" charset="0"/>
              </a:rPr>
              <a:t>acestora cu privire la intervenția în </a:t>
            </a:r>
            <a:r>
              <a:rPr lang="ro-RO" dirty="0" smtClean="0">
                <a:latin typeface="Book Antiqua" panose="02040602050305030304" pitchFamily="18" charset="0"/>
              </a:rPr>
              <a:t>educație;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latin typeface="Book Antiqua" panose="02040602050305030304" pitchFamily="18" charset="0"/>
              </a:rPr>
              <a:t>sesiuni de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formare pentru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32</a:t>
            </a:r>
            <a:r>
              <a:rPr lang="en-GB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 reprezentanți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ai școlilor </a:t>
            </a:r>
            <a:r>
              <a:rPr lang="ro-RO" dirty="0">
                <a:latin typeface="Book Antiqua" panose="02040602050305030304" pitchFamily="18" charset="0"/>
              </a:rPr>
              <a:t>incluse în </a:t>
            </a:r>
            <a:r>
              <a:rPr lang="ro-RO" dirty="0" smtClean="0">
                <a:latin typeface="Book Antiqua" panose="02040602050305030304" pitchFamily="18" charset="0"/>
              </a:rPr>
              <a:t>proiect,  </a:t>
            </a:r>
            <a:r>
              <a:rPr lang="ro-RO" dirty="0">
                <a:latin typeface="Book Antiqua" panose="02040602050305030304" pitchFamily="18" charset="0"/>
              </a:rPr>
              <a:t>în vederea participării la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evaluarea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ARACIP</a:t>
            </a:r>
            <a:r>
              <a:rPr lang="ro-RO" dirty="0" smtClean="0">
                <a:latin typeface="Book Antiqua" panose="02040602050305030304" pitchFamily="18" charset="0"/>
              </a:rPr>
              <a:t>;  evaluarea a 13 unități de învățământ, până în prezent și alte 28 in semestrul</a:t>
            </a:r>
            <a:r>
              <a:rPr lang="en-GB" dirty="0" smtClean="0">
                <a:latin typeface="Book Antiqua" panose="02040602050305030304" pitchFamily="18" charset="0"/>
              </a:rPr>
              <a:t> al </a:t>
            </a:r>
            <a:r>
              <a:rPr lang="ro-RO" dirty="0" smtClean="0">
                <a:latin typeface="Book Antiqua" panose="02040602050305030304" pitchFamily="18" charset="0"/>
              </a:rPr>
              <a:t>II</a:t>
            </a:r>
            <a:r>
              <a:rPr lang="en-GB" dirty="0" smtClean="0">
                <a:latin typeface="Book Antiqua" panose="02040602050305030304" pitchFamily="18" charset="0"/>
              </a:rPr>
              <a:t>-lea</a:t>
            </a:r>
            <a:r>
              <a:rPr lang="ro-RO" dirty="0" smtClean="0">
                <a:latin typeface="Book Antiqua" panose="0204060205030503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identificarea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nevoilor pentru toate structurile de învățământ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preșcolar</a:t>
            </a:r>
            <a:r>
              <a:rPr lang="ro-RO" dirty="0" smtClean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aferente unităților școlare implicate în </a:t>
            </a:r>
            <a:r>
              <a:rPr lang="ro-RO" dirty="0" smtClean="0">
                <a:latin typeface="Book Antiqua" panose="02040602050305030304" pitchFamily="18" charset="0"/>
              </a:rPr>
              <a:t>proiect, cu sprijinul Centrului Educație </a:t>
            </a:r>
            <a:r>
              <a:rPr lang="ro-RO" dirty="0">
                <a:latin typeface="Book Antiqua" panose="02040602050305030304" pitchFamily="18" charset="0"/>
              </a:rPr>
              <a:t>și Dezvoltare Profesională Step </a:t>
            </a:r>
            <a:r>
              <a:rPr lang="ro-RO" dirty="0" smtClean="0">
                <a:latin typeface="Book Antiqua" panose="02040602050305030304" pitchFamily="18" charset="0"/>
              </a:rPr>
              <a:t> </a:t>
            </a:r>
            <a:r>
              <a:rPr lang="ro-RO" dirty="0" err="1" smtClean="0">
                <a:latin typeface="Book Antiqua" panose="02040602050305030304" pitchFamily="18" charset="0"/>
              </a:rPr>
              <a:t>by</a:t>
            </a:r>
            <a:r>
              <a:rPr lang="ro-RO" dirty="0" smtClean="0">
                <a:latin typeface="Book Antiqua" panose="02040602050305030304" pitchFamily="18" charset="0"/>
              </a:rPr>
              <a:t> </a:t>
            </a:r>
            <a:r>
              <a:rPr lang="ro-RO" dirty="0" err="1" smtClean="0">
                <a:latin typeface="Book Antiqua" panose="02040602050305030304" pitchFamily="18" charset="0"/>
              </a:rPr>
              <a:t>Step</a:t>
            </a:r>
            <a:r>
              <a:rPr lang="ro-RO" dirty="0">
                <a:latin typeface="Book Antiqua" panose="02040602050305030304" pitchFamily="18" charset="0"/>
              </a:rPr>
              <a:t>.</a:t>
            </a:r>
            <a:r>
              <a:rPr lang="ro-RO" dirty="0" smtClean="0">
                <a:latin typeface="Book Antiqua" panose="0204060205030503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8" name="CasetăText 17"/>
          <p:cNvSpPr txBox="1"/>
          <p:nvPr/>
        </p:nvSpPr>
        <p:spPr>
          <a:xfrm>
            <a:off x="5158854" y="1932709"/>
            <a:ext cx="37497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>
                <a:latin typeface="Book Antiqua" panose="02040602050305030304" pitchFamily="18" charset="0"/>
              </a:rPr>
              <a:t>ROLURI ASUMATE</a:t>
            </a:r>
          </a:p>
          <a:p>
            <a:pPr algn="ctr"/>
            <a:endParaRPr lang="ro-RO" b="1" i="1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s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prijinirea membrilor echipelor manageriale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ale  unităților de învățământ, pentru participare la toate activitățile de formare ofertate de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U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NICEF și partenerii sociali;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c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onsilierea și monitorizarea cadrelor didactice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care au beneficiat de formare, pentru aplicarea ulterioară în practica educațională a noilor concepte și abilități dobândite.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3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836363"/>
            <a:ext cx="9253490" cy="1143000"/>
          </a:xfrm>
        </p:spPr>
        <p:txBody>
          <a:bodyPr/>
          <a:lstStyle/>
          <a:p>
            <a: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  <a:t>Intervenții educaționale prin proiect – </a:t>
            </a:r>
            <a:r>
              <a:rPr lang="ro-RO" altLang="en-US" sz="2800" b="1" spc="100" dirty="0" smtClean="0">
                <a:solidFill>
                  <a:srgbClr val="C00000"/>
                </a:solidFill>
                <a:latin typeface="Adobe Caslon Pro" pitchFamily="18" charset="0"/>
              </a:rPr>
              <a:t>roluri asumate </a:t>
            </a:r>
            <a: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  <a:t/>
            </a:r>
            <a:b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</a:br>
            <a:r>
              <a:rPr lang="ro-RO" altLang="en-US" sz="2800" b="1" spc="100" dirty="0" smtClean="0">
                <a:solidFill>
                  <a:srgbClr val="002060"/>
                </a:solidFill>
                <a:latin typeface="Adobe Caslon Pro" pitchFamily="18" charset="0"/>
              </a:rPr>
              <a:t>de ISJ Bacău</a:t>
            </a:r>
            <a:endParaRPr lang="ro-RO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1932709"/>
            <a:ext cx="4588129" cy="4741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Dreptunghi rotunjit 16"/>
          <p:cNvSpPr/>
          <p:nvPr/>
        </p:nvSpPr>
        <p:spPr>
          <a:xfrm>
            <a:off x="5059906" y="1888903"/>
            <a:ext cx="3848669" cy="45938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tăText 9"/>
          <p:cNvSpPr txBox="1"/>
          <p:nvPr/>
        </p:nvSpPr>
        <p:spPr>
          <a:xfrm>
            <a:off x="286605" y="1997217"/>
            <a:ext cx="44516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>
                <a:latin typeface="Book Antiqua" panose="02040602050305030304" pitchFamily="18" charset="0"/>
              </a:rPr>
              <a:t>INTERVENȚII PRIN PROIECT</a:t>
            </a:r>
          </a:p>
          <a:p>
            <a:pPr algn="ctr"/>
            <a:endParaRPr lang="ro-RO" sz="800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f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inanțarea</a:t>
            </a:r>
            <a:r>
              <a:rPr lang="ro-RO" dirty="0" smtClean="0">
                <a:latin typeface="Book Antiqua" panose="02040602050305030304" pitchFamily="18" charset="0"/>
              </a:rPr>
              <a:t> și implicarea în demersurile de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înființare de noi posturi de consilieri școlari</a:t>
            </a:r>
            <a:r>
              <a:rPr lang="ro-RO" dirty="0">
                <a:latin typeface="Book Antiqua" panose="02040602050305030304" pitchFamily="18" charset="0"/>
              </a:rPr>
              <a:t> </a:t>
            </a:r>
            <a:r>
              <a:rPr lang="ro-RO" dirty="0" smtClean="0">
                <a:latin typeface="Book Antiqua" panose="02040602050305030304" pitchFamily="18" charset="0"/>
              </a:rPr>
              <a:t>și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mediatori școlari  </a:t>
            </a:r>
            <a:r>
              <a:rPr lang="ro-RO" dirty="0" smtClean="0">
                <a:latin typeface="Book Antiqua" panose="02040602050305030304" pitchFamily="18" charset="0"/>
              </a:rPr>
              <a:t>în unitățile de învățământ din proiect;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activități de formare </a:t>
            </a:r>
            <a:r>
              <a:rPr lang="ro-RO" dirty="0" smtClean="0">
                <a:latin typeface="Book Antiqua" panose="02040602050305030304" pitchFamily="18" charset="0"/>
              </a:rPr>
              <a:t>oferite unui număr de 300 </a:t>
            </a:r>
            <a:r>
              <a:rPr lang="ro-RO" dirty="0">
                <a:latin typeface="Book Antiqua" panose="02040602050305030304" pitchFamily="18" charset="0"/>
              </a:rPr>
              <a:t>de cadre didactice din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învățământul preșcolar </a:t>
            </a:r>
            <a:r>
              <a:rPr lang="ro-RO" dirty="0">
                <a:latin typeface="Book Antiqua" panose="02040602050305030304" pitchFamily="18" charset="0"/>
              </a:rPr>
              <a:t>și 320 cadre didactice din învățământul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primar</a:t>
            </a:r>
            <a:r>
              <a:rPr lang="ro-RO" dirty="0">
                <a:latin typeface="Book Antiqua" panose="02040602050305030304" pitchFamily="18" charset="0"/>
              </a:rPr>
              <a:t> și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secundar</a:t>
            </a:r>
            <a:r>
              <a:rPr lang="ro-RO" dirty="0" smtClean="0">
                <a:latin typeface="Book Antiqua" panose="02040602050305030304" pitchFamily="18" charset="0"/>
              </a:rPr>
              <a:t>, cu sprijinul experților ISE;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o-RO" dirty="0">
                <a:latin typeface="Book Antiqua" panose="02040602050305030304" pitchFamily="18" charset="0"/>
              </a:rPr>
              <a:t>f</a:t>
            </a:r>
            <a:r>
              <a:rPr lang="ro-RO" dirty="0" smtClean="0">
                <a:latin typeface="Book Antiqua" panose="02040602050305030304" pitchFamily="18" charset="0"/>
              </a:rPr>
              <a:t>ormarea unui număr de 151 </a:t>
            </a:r>
            <a:r>
              <a:rPr lang="ro-RO" dirty="0">
                <a:latin typeface="Book Antiqua" panose="02040602050305030304" pitchFamily="18" charset="0"/>
              </a:rPr>
              <a:t>cadre didactice ca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educatori parentali </a:t>
            </a:r>
            <a:r>
              <a:rPr lang="ro-RO" dirty="0">
                <a:latin typeface="Book Antiqua" panose="02040602050305030304" pitchFamily="18" charset="0"/>
              </a:rPr>
              <a:t>și 12 persoane ca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supervizori</a:t>
            </a:r>
            <a:r>
              <a:rPr lang="ro-RO" dirty="0">
                <a:latin typeface="Book Antiqua" panose="02040602050305030304" pitchFamily="18" charset="0"/>
              </a:rPr>
              <a:t> ai activităților de </a:t>
            </a:r>
            <a:r>
              <a:rPr lang="ro-RO">
                <a:latin typeface="Book Antiqua" panose="02040602050305030304" pitchFamily="18" charset="0"/>
              </a:rPr>
              <a:t>educație </a:t>
            </a:r>
            <a:r>
              <a:rPr lang="ro-RO" smtClean="0">
                <a:latin typeface="Book Antiqua" panose="02040602050305030304" pitchFamily="18" charset="0"/>
              </a:rPr>
              <a:t>parentală</a:t>
            </a:r>
            <a:r>
              <a:rPr lang="ro-RO">
                <a:latin typeface="Book Antiqua" panose="02040602050305030304" pitchFamily="18" charset="0"/>
              </a:rPr>
              <a:t>;</a:t>
            </a:r>
            <a:endParaRPr lang="en-GB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latin typeface="Book Antiqua" panose="02040602050305030304" pitchFamily="18" charset="0"/>
              </a:rPr>
              <a:t>f</a:t>
            </a:r>
            <a:r>
              <a:rPr lang="ro-RO" dirty="0" smtClean="0">
                <a:latin typeface="Book Antiqua" panose="02040602050305030304" pitchFamily="18" charset="0"/>
              </a:rPr>
              <a:t>inanțarea a 46 de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micro-granturi </a:t>
            </a:r>
            <a:r>
              <a:rPr lang="ro-RO" dirty="0" smtClean="0">
                <a:latin typeface="Book Antiqua" panose="02040602050305030304" pitchFamily="18" charset="0"/>
              </a:rPr>
              <a:t>ale școlilor din proiect.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18" name="CasetăText 17"/>
          <p:cNvSpPr txBox="1"/>
          <p:nvPr/>
        </p:nvSpPr>
        <p:spPr>
          <a:xfrm>
            <a:off x="5059907" y="1795520"/>
            <a:ext cx="3729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ro-RO" b="1" i="1" dirty="0" smtClean="0">
                <a:latin typeface="Book Antiqua" panose="02040602050305030304" pitchFamily="18" charset="0"/>
              </a:rPr>
              <a:t>ROLURI ASUMATE</a:t>
            </a:r>
          </a:p>
          <a:p>
            <a:pPr algn="ctr"/>
            <a:endParaRPr lang="ro-RO" sz="800" b="1" i="1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a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cordarea de consiliere </a:t>
            </a:r>
            <a:r>
              <a:rPr lang="ro-RO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și asistență CJRAE Bacău,</a:t>
            </a:r>
            <a:r>
              <a:rPr lang="ro-RO" dirty="0" smtClean="0">
                <a:latin typeface="Book Antiqua" panose="02040602050305030304" pitchFamily="18" charset="0"/>
              </a:rPr>
              <a:t> 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în demersurile de ocupare a noilor posturi</a:t>
            </a:r>
            <a:r>
              <a:rPr lang="ro-RO" dirty="0" smtClean="0">
                <a:latin typeface="Book Antiqua" panose="02040602050305030304" pitchFamily="18" charset="0"/>
              </a:rPr>
              <a:t> (7 posturi de consilieri, 12 posturi de mediatori);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m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onitorizarea și asigurarea de asistență</a:t>
            </a:r>
            <a:r>
              <a:rPr lang="ro-RO" dirty="0" smtClean="0">
                <a:latin typeface="Book Antiqua" panose="02040602050305030304" pitchFamily="18" charset="0"/>
              </a:rPr>
              <a:t> școlilor,  pentru derularea activităților de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educație parentală;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sprijinirea</a:t>
            </a:r>
            <a:r>
              <a:rPr lang="ro-RO" dirty="0" smtClean="0">
                <a:latin typeface="Book Antiqua" panose="02040602050305030304" pitchFamily="18" charset="0"/>
              </a:rPr>
              <a:t> unităților </a:t>
            </a:r>
            <a:r>
              <a:rPr lang="ro-RO" dirty="0">
                <a:latin typeface="Book Antiqua" panose="02040602050305030304" pitchFamily="18" charset="0"/>
              </a:rPr>
              <a:t>școlare </a:t>
            </a:r>
            <a:r>
              <a:rPr lang="ro-RO" dirty="0" smtClean="0">
                <a:latin typeface="Book Antiqua" panose="02040602050305030304" pitchFamily="18" charset="0"/>
              </a:rPr>
              <a:t>în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elaborarea </a:t>
            </a:r>
            <a:r>
              <a:rPr lang="ro-RO" dirty="0">
                <a:solidFill>
                  <a:srgbClr val="C00000"/>
                </a:solidFill>
                <a:latin typeface="Book Antiqua" panose="02040602050305030304" pitchFamily="18" charset="0"/>
              </a:rPr>
              <a:t>solicitării de </a:t>
            </a:r>
            <a:r>
              <a:rPr lang="ro-RO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micro-granturi </a:t>
            </a:r>
            <a:r>
              <a:rPr lang="ro-RO" dirty="0">
                <a:latin typeface="Book Antiqua" panose="02040602050305030304" pitchFamily="18" charset="0"/>
              </a:rPr>
              <a:t>pentru activități de prevenire a absenteismului și abandonului </a:t>
            </a:r>
            <a:r>
              <a:rPr lang="ro-RO" dirty="0" smtClean="0">
                <a:latin typeface="Book Antiqua" panose="02040602050305030304" pitchFamily="18" charset="0"/>
              </a:rPr>
              <a:t>școlar.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8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6238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normAutofit fontScale="90000"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ro-RO" b="1" dirty="0" smtClean="0">
                <a:solidFill>
                  <a:schemeClr val="bg1"/>
                </a:solidFill>
                <a:latin typeface="+mj-lt"/>
                <a:cs typeface="+mn-cs"/>
              </a:rPr>
              <a:t>Educație incluzivă de calitate</a:t>
            </a:r>
            <a:endParaRPr lang="en-US" altLang="en-US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0" y="4467366"/>
            <a:ext cx="1046345" cy="95877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33" y="4216793"/>
            <a:ext cx="2457450" cy="1524000"/>
          </a:xfrm>
          <a:prstGeom prst="rect">
            <a:avLst/>
          </a:prstGeom>
        </p:spPr>
      </p:pic>
      <p:sp>
        <p:nvSpPr>
          <p:cNvPr id="14" name="AutoShape 2" descr="Imagini pentru tree clipart"/>
          <p:cNvSpPr>
            <a:spLocks noChangeAspect="1" noChangeArrowheads="1"/>
          </p:cNvSpPr>
          <p:nvPr/>
        </p:nvSpPr>
        <p:spPr bwMode="auto">
          <a:xfrm>
            <a:off x="5029200" y="4648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Government_IconSymbol_clip_art_h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6892" y="4689677"/>
            <a:ext cx="901758" cy="862683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3311685" y="4216793"/>
            <a:ext cx="2612575" cy="573621"/>
          </a:xfrm>
          <a:prstGeom prst="trapezoid">
            <a:avLst/>
          </a:prstGeom>
          <a:solidFill>
            <a:srgbClr val="FF33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35" y="5739643"/>
            <a:ext cx="1445582" cy="644681"/>
          </a:xfrm>
          <a:prstGeom prst="rect">
            <a:avLst/>
          </a:prstGeom>
        </p:spPr>
      </p:pic>
      <p:pic>
        <p:nvPicPr>
          <p:cNvPr id="5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6" y="5803000"/>
            <a:ext cx="1080217" cy="67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89100" y="6171385"/>
            <a:ext cx="1599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Management școlar și</a:t>
            </a:r>
          </a:p>
          <a:p>
            <a:r>
              <a:rPr lang="ro-RO" sz="1200" b="1" dirty="0" smtClean="0">
                <a:solidFill>
                  <a:srgbClr val="00B050"/>
                </a:solidFill>
              </a:rPr>
              <a:t> formarea profesorilor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24583" y="1435370"/>
            <a:ext cx="167398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o-RO" dirty="0" smtClean="0"/>
              <a:t>Ministerul Educației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387661" y="1734233"/>
            <a:ext cx="204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Develop policies, norms, 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standards, prioritize budgets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0345" y="5431866"/>
            <a:ext cx="71994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75000"/>
                  </a:schemeClr>
                </a:solidFill>
              </a:rPr>
              <a:t>Familie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84087" y="5747708"/>
            <a:ext cx="1879011" cy="1109392"/>
            <a:chOff x="5906980" y="4551476"/>
            <a:chExt cx="1879011" cy="1109392"/>
          </a:xfrm>
        </p:grpSpPr>
        <p:pic>
          <p:nvPicPr>
            <p:cNvPr id="35" name="Picture 34" descr="woman-figure-symbol-h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2013" y="4565037"/>
              <a:ext cx="330407" cy="58940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495447" y="5129953"/>
              <a:ext cx="666062" cy="37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o-RO" sz="1000" b="1" dirty="0" smtClean="0">
                  <a:ln w="0"/>
                  <a:latin typeface="Calibri" panose="020F0502020204030204" pitchFamily="34" charset="0"/>
                </a:rPr>
                <a:t>Asistent social</a:t>
              </a:r>
              <a:endParaRPr lang="en-US" sz="1000" b="1" dirty="0">
                <a:ln w="0"/>
                <a:latin typeface="Calibri" panose="020F0502020204030204" pitchFamily="34" charset="0"/>
              </a:endParaRPr>
            </a:p>
          </p:txBody>
        </p:sp>
        <p:pic>
          <p:nvPicPr>
            <p:cNvPr id="62" name="Picture 61" descr="man-figure-symbol-hi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3947" y="4569795"/>
              <a:ext cx="286274" cy="54864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997886" y="5129953"/>
              <a:ext cx="788105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o-RO" sz="1000" b="1" dirty="0" smtClean="0">
                  <a:ln w="0"/>
                  <a:latin typeface="Calibri" panose="020F0502020204030204" pitchFamily="34" charset="0"/>
                </a:rPr>
                <a:t>Asistent medical comunitar</a:t>
              </a:r>
              <a:endParaRPr lang="en-US" sz="1000" b="1" dirty="0">
                <a:ln w="0"/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06980" y="5157994"/>
              <a:ext cx="809276" cy="3924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o-RO" sz="1050" b="1" dirty="0" smtClean="0">
                  <a:ln w="0"/>
                  <a:latin typeface="Calibri" panose="020F0502020204030204" pitchFamily="34" charset="0"/>
                </a:rPr>
                <a:t>Consilier școlar</a:t>
              </a:r>
              <a:endParaRPr lang="en-US" sz="1050" b="1" dirty="0">
                <a:ln w="0"/>
                <a:latin typeface="Calibri" panose="020F0502020204030204" pitchFamily="34" charset="0"/>
              </a:endParaRPr>
            </a:p>
          </p:txBody>
        </p:sp>
        <p:pic>
          <p:nvPicPr>
            <p:cNvPr id="41" name="Picture 40" descr="man-figure-symbol-hi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1260" y="4551476"/>
              <a:ext cx="294579" cy="56455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5" y="5513344"/>
            <a:ext cx="54864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84" y="5513344"/>
            <a:ext cx="548640" cy="54864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938142" y="5554601"/>
            <a:ext cx="82266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75000"/>
                  </a:schemeClr>
                </a:solidFill>
              </a:rPr>
              <a:t>Primărie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26067" y="4311389"/>
            <a:ext cx="244124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</a:rPr>
              <a:t>Școală incluzivă de calitate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86062" y="6331082"/>
            <a:ext cx="1640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Modele de succes și </a:t>
            </a:r>
          </a:p>
          <a:p>
            <a:r>
              <a:rPr lang="ro-RO" sz="1200" b="1" dirty="0" smtClean="0">
                <a:solidFill>
                  <a:srgbClr val="00B050"/>
                </a:solidFill>
              </a:rPr>
              <a:t>împuternicirea elevilor</a:t>
            </a:r>
            <a:endParaRPr lang="en-US" sz="1200" b="1" dirty="0" smtClean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50544" y="5147973"/>
            <a:ext cx="135978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078172" y="5154401"/>
            <a:ext cx="135978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053708" y="4524726"/>
            <a:ext cx="205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Conectarea școlii si a elevilor </a:t>
            </a:r>
          </a:p>
          <a:p>
            <a:r>
              <a:rPr lang="ro-RO" sz="1200" b="1" dirty="0" smtClean="0">
                <a:solidFill>
                  <a:srgbClr val="00B050"/>
                </a:solidFill>
              </a:rPr>
              <a:t>cu serviciile comunitare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34164" y="5241480"/>
            <a:ext cx="124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00B0F0"/>
                </a:solidFill>
              </a:rPr>
              <a:t>Nivel local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712593" y="3073259"/>
            <a:ext cx="19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00B0F0"/>
                </a:solidFill>
              </a:rPr>
              <a:t>Nivel județean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2" b="25255"/>
          <a:stretch/>
        </p:blipFill>
        <p:spPr>
          <a:xfrm>
            <a:off x="852212" y="2656292"/>
            <a:ext cx="986451" cy="485066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 rot="16200000">
            <a:off x="-614579" y="845624"/>
            <a:ext cx="167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00B0F0"/>
                </a:solidFill>
              </a:rPr>
              <a:t>Nivel național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88491" y="4301882"/>
            <a:ext cx="1817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Parteneriatul cu familiile</a:t>
            </a:r>
            <a:r>
              <a:rPr lang="en-US" sz="12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o-RO" sz="1200" b="1" dirty="0" smtClean="0">
                <a:solidFill>
                  <a:srgbClr val="00B050"/>
                </a:solidFill>
              </a:rPr>
              <a:t>participare in viața școlii</a:t>
            </a:r>
            <a:r>
              <a:rPr lang="en-US" sz="1200" b="1" dirty="0" smtClean="0">
                <a:solidFill>
                  <a:srgbClr val="00B050"/>
                </a:solidFill>
              </a:rPr>
              <a:t>, </a:t>
            </a:r>
          </a:p>
          <a:p>
            <a:r>
              <a:rPr lang="ro-RO" sz="1200" b="1" dirty="0" smtClean="0">
                <a:solidFill>
                  <a:srgbClr val="00B050"/>
                </a:solidFill>
              </a:rPr>
              <a:t>educație parentală</a:t>
            </a:r>
            <a:r>
              <a:rPr lang="en-US" sz="1200" b="1" dirty="0" smtClean="0">
                <a:solidFill>
                  <a:srgbClr val="00B050"/>
                </a:solidFill>
              </a:rPr>
              <a:t>,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1" y="5956159"/>
            <a:ext cx="548640" cy="54864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123541" y="3096721"/>
            <a:ext cx="48763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75000"/>
                  </a:schemeClr>
                </a:solidFill>
              </a:rPr>
              <a:t>CCD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855625" y="3142543"/>
            <a:ext cx="63806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CJRAE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39157" y="3144591"/>
            <a:ext cx="246189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75000"/>
                  </a:schemeClr>
                </a:solidFill>
              </a:rPr>
              <a:t>Inspectoratul Școlar Județean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599582" y="3142542"/>
            <a:ext cx="1534203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75000"/>
                  </a:schemeClr>
                </a:solidFill>
              </a:rPr>
              <a:t>Consiliul Județean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52" y="2386206"/>
            <a:ext cx="745407" cy="7454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23466"/>
            <a:ext cx="881699" cy="88169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3124200" y="5862378"/>
            <a:ext cx="695168" cy="1935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867331" y="5480413"/>
            <a:ext cx="621424" cy="194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510260" y="5787664"/>
            <a:ext cx="76156" cy="4560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1087604" y="3648998"/>
            <a:ext cx="2353531" cy="5209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3410826" y="3486411"/>
            <a:ext cx="321755" cy="5566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973469" y="3502069"/>
            <a:ext cx="111461" cy="6149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861657" y="3515124"/>
            <a:ext cx="1896497" cy="7002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 rot="740555">
            <a:off x="1581034" y="3660991"/>
            <a:ext cx="1318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Formare </a:t>
            </a:r>
            <a:r>
              <a:rPr lang="ro-RO" sz="1200" b="1" dirty="0" err="1" smtClean="0">
                <a:solidFill>
                  <a:srgbClr val="00B050"/>
                </a:solidFill>
              </a:rPr>
              <a:t>contiuna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20538130">
            <a:off x="5791941" y="3815399"/>
            <a:ext cx="2830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Resurse pentru educație la nivel județean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59951" y="3468091"/>
            <a:ext cx="2761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Monitorizare, sprijin și control al școlilor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571703" y="3802546"/>
            <a:ext cx="2154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rgbClr val="00B050"/>
                </a:solidFill>
              </a:rPr>
              <a:t>Orientare și sprijin pentru școli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31" y="687675"/>
            <a:ext cx="795899" cy="795899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7645258" y="1508740"/>
            <a:ext cx="1422096" cy="676082"/>
            <a:chOff x="7467953" y="1960308"/>
            <a:chExt cx="1422096" cy="676082"/>
          </a:xfrm>
        </p:grpSpPr>
        <p:sp>
          <p:nvSpPr>
            <p:cNvPr id="102" name="TextBox 101"/>
            <p:cNvSpPr txBox="1"/>
            <p:nvPr/>
          </p:nvSpPr>
          <p:spPr>
            <a:xfrm>
              <a:off x="7467953" y="1960308"/>
              <a:ext cx="1383328" cy="307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6">
                      <a:lumMod val="75000"/>
                    </a:schemeClr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o-RO" dirty="0" smtClean="0"/>
                <a:t>Societatea civilă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88703" y="2267058"/>
              <a:ext cx="1401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o-RO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Ex</a:t>
              </a:r>
              <a:r>
                <a:rPr lang="en-US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ro-RO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Consiliul Elevilor</a:t>
              </a:r>
              <a:r>
                <a:rPr lang="en-US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l, </a:t>
              </a:r>
            </a:p>
            <a:p>
              <a:pPr algn="ctr"/>
              <a:r>
                <a:rPr lang="ro-RO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Universități</a:t>
              </a:r>
              <a:r>
                <a:rPr lang="en-US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ro-RO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ONG-uri</a:t>
              </a:r>
              <a:r>
                <a:rPr lang="en-US" sz="900" b="1" dirty="0" smtClean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en-US" sz="9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etc</a:t>
              </a:r>
              <a:endParaRPr lang="en-US" sz="9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15" y="337368"/>
            <a:ext cx="1171282" cy="117128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0" y="2219028"/>
            <a:ext cx="1081302" cy="1081302"/>
          </a:xfrm>
          <a:prstGeom prst="rect">
            <a:avLst/>
          </a:prstGeom>
        </p:spPr>
      </p:pic>
      <p:sp>
        <p:nvSpPr>
          <p:cNvPr id="111" name="Right Brace 110"/>
          <p:cNvSpPr/>
          <p:nvPr/>
        </p:nvSpPr>
        <p:spPr>
          <a:xfrm rot="16200000">
            <a:off x="4467951" y="-1969248"/>
            <a:ext cx="503261" cy="8580126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3" y="507941"/>
            <a:ext cx="745085" cy="74508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78" y="592574"/>
            <a:ext cx="857965" cy="85796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03" y="446865"/>
            <a:ext cx="1141553" cy="1141553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6160444" y="1490430"/>
            <a:ext cx="102739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400" b="1" smtClean="0">
                <a:solidFill>
                  <a:schemeClr val="accent6">
                    <a:lumMod val="75000"/>
                  </a:schemeClr>
                </a:solidFill>
              </a:rPr>
              <a:t>Președinție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720959" y="1466262"/>
            <a:ext cx="99540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75000"/>
                  </a:schemeClr>
                </a:solidFill>
              </a:rPr>
              <a:t>Parlament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1" y="1319786"/>
            <a:ext cx="745085" cy="745085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1523545" y="638742"/>
            <a:ext cx="10739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chemeClr val="accent6">
                    <a:lumMod val="75000"/>
                  </a:schemeClr>
                </a:solidFill>
              </a:rPr>
              <a:t>Ministerul de </a:t>
            </a:r>
          </a:p>
          <a:p>
            <a:r>
              <a:rPr lang="ro-RO" sz="1200" b="1" dirty="0" smtClean="0">
                <a:solidFill>
                  <a:schemeClr val="accent6">
                    <a:lumMod val="75000"/>
                  </a:schemeClr>
                </a:solidFill>
              </a:rPr>
              <a:t>Finanțe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87429" y="1693633"/>
            <a:ext cx="106766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chemeClr val="accent6">
                    <a:lumMod val="75000"/>
                  </a:schemeClr>
                </a:solidFill>
              </a:rPr>
              <a:t>Ministerul </a:t>
            </a:r>
          </a:p>
          <a:p>
            <a:r>
              <a:rPr lang="ro-RO" sz="1200" b="1" dirty="0" smtClean="0">
                <a:solidFill>
                  <a:schemeClr val="accent6">
                    <a:lumMod val="75000"/>
                  </a:schemeClr>
                </a:solidFill>
              </a:rPr>
              <a:t>Fondurilor UE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22228" y="1177018"/>
            <a:ext cx="8431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1200" b="1" dirty="0" smtClean="0">
                <a:solidFill>
                  <a:schemeClr val="accent6">
                    <a:lumMod val="75000"/>
                  </a:schemeClr>
                </a:solidFill>
              </a:rPr>
              <a:t>Ministerul</a:t>
            </a:r>
          </a:p>
          <a:p>
            <a:r>
              <a:rPr lang="ro-RO" sz="1200" b="1" dirty="0" err="1" smtClean="0">
                <a:solidFill>
                  <a:schemeClr val="accent6">
                    <a:lumMod val="75000"/>
                  </a:schemeClr>
                </a:solidFill>
              </a:rPr>
              <a:t>Dezv</a:t>
            </a:r>
            <a:r>
              <a:rPr lang="ro-RO" sz="1200" b="1" dirty="0" smtClean="0">
                <a:solidFill>
                  <a:schemeClr val="accent6">
                    <a:lumMod val="75000"/>
                  </a:schemeClr>
                </a:solidFill>
              </a:rPr>
              <a:t>. Reg.</a:t>
            </a:r>
            <a:endParaRPr lang="en-US" sz="1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0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reptunghi rotunjit 16"/>
          <p:cNvSpPr/>
          <p:nvPr/>
        </p:nvSpPr>
        <p:spPr>
          <a:xfrm>
            <a:off x="2981237" y="1828798"/>
            <a:ext cx="5739682" cy="4899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909638"/>
            <a:ext cx="9253490" cy="1143000"/>
          </a:xfrm>
        </p:spPr>
        <p:txBody>
          <a:bodyPr/>
          <a:lstStyle/>
          <a:p>
            <a:r>
              <a:rPr lang="ro-RO" altLang="en-US" sz="26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Pachetul QIE – Educație Inclusivă de Calitate</a:t>
            </a:r>
            <a:br>
              <a:rPr lang="ro-RO" altLang="en-US" sz="2600" b="1" spc="1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o-RO" altLang="en-US" sz="26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eptunghi rotunjit 6"/>
          <p:cNvSpPr/>
          <p:nvPr/>
        </p:nvSpPr>
        <p:spPr>
          <a:xfrm>
            <a:off x="150126" y="2810895"/>
            <a:ext cx="2988859" cy="29353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u="sng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5 componente </a:t>
            </a:r>
          </a:p>
          <a:p>
            <a:pPr algn="ctr"/>
            <a:r>
              <a:rPr lang="ro-RO" sz="24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(arii 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de intervenție </a:t>
            </a:r>
            <a:r>
              <a:rPr lang="ro-RO" sz="24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complementare):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n-GB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o-RO" sz="24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CasetăText 17"/>
          <p:cNvSpPr txBox="1"/>
          <p:nvPr/>
        </p:nvSpPr>
        <p:spPr>
          <a:xfrm>
            <a:off x="3138985" y="2319207"/>
            <a:ext cx="52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Componenta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management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(formarea echipelor </a:t>
            </a:r>
            <a:r>
              <a:rPr lang="ro-RO" dirty="0" smtClean="0">
                <a:latin typeface="Book Antiqua" panose="02040602050305030304" pitchFamily="18" charset="0"/>
              </a:rPr>
              <a:t>manageriale din 51 școli, </a:t>
            </a:r>
            <a:r>
              <a:rPr lang="ro-RO" dirty="0">
                <a:latin typeface="Book Antiqua" panose="02040602050305030304" pitchFamily="18" charset="0"/>
              </a:rPr>
              <a:t>Concursul ”Bucuria de a învăța”, schimburi </a:t>
            </a:r>
            <a:r>
              <a:rPr lang="ro-RO" dirty="0" smtClean="0">
                <a:latin typeface="Book Antiqua" panose="02040602050305030304" pitchFamily="18" charset="0"/>
              </a:rPr>
              <a:t>interșcolare, </a:t>
            </a:r>
            <a:r>
              <a:rPr lang="ro-RO" dirty="0" err="1" smtClean="0">
                <a:latin typeface="Book Antiqua" panose="02040602050305030304" pitchFamily="18" charset="0"/>
              </a:rPr>
              <a:t>microgranturi</a:t>
            </a:r>
            <a:r>
              <a:rPr lang="ro-RO" dirty="0" smtClean="0">
                <a:latin typeface="Book Antiqua" panose="02040602050305030304" pitchFamily="18" charset="0"/>
              </a:rPr>
              <a:t>)</a:t>
            </a:r>
          </a:p>
          <a:p>
            <a:pPr algn="just"/>
            <a:endParaRPr lang="ro-RO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Componenta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formarea profesorilor</a:t>
            </a: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(formare pe didactici și discipline </a:t>
            </a:r>
            <a:r>
              <a:rPr lang="ro-RO" dirty="0" err="1" smtClean="0">
                <a:latin typeface="Book Antiqua" panose="02040602050305030304" pitchFamily="18" charset="0"/>
              </a:rPr>
              <a:t>transdisciplinare</a:t>
            </a:r>
            <a:r>
              <a:rPr lang="ro-RO" dirty="0" smtClean="0">
                <a:latin typeface="Book Antiqua" panose="02040602050305030304" pitchFamily="18" charset="0"/>
              </a:rPr>
              <a:t>)</a:t>
            </a:r>
          </a:p>
          <a:p>
            <a:pPr algn="just"/>
            <a:endParaRPr lang="ro-RO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Componenta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consilierea </a:t>
            </a: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părinților</a:t>
            </a:r>
          </a:p>
          <a:p>
            <a:pPr algn="just"/>
            <a:endParaRPr lang="ro-RO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Componenta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de educație </a:t>
            </a: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parentală</a:t>
            </a:r>
          </a:p>
          <a:p>
            <a:pPr algn="just"/>
            <a:endParaRPr lang="ro-RO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Componenta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modele de succes  și creștere a stimei de sine și  a motivației pentru învățare </a:t>
            </a:r>
            <a:endParaRPr lang="en-GB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o-RO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4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988" y="783850"/>
            <a:ext cx="4613251" cy="512687"/>
          </a:xfrm>
        </p:spPr>
        <p:txBody>
          <a:bodyPr/>
          <a:lstStyle/>
          <a:p>
            <a:pPr algn="l"/>
            <a:r>
              <a:rPr lang="ro-RO" altLang="en-US" sz="2400" b="1" spc="100" dirty="0">
                <a:solidFill>
                  <a:srgbClr val="002060"/>
                </a:solidFill>
                <a:latin typeface="Book Antiqua" panose="02040602050305030304" pitchFamily="18" charset="0"/>
              </a:rPr>
              <a:t>Educație inclusivă de calitate</a:t>
            </a:r>
            <a:endParaRPr lang="ro-RO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200"/>
            <a:ext cx="9088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38489015"/>
              </p:ext>
            </p:extLst>
          </p:nvPr>
        </p:nvGraphicFramePr>
        <p:xfrm>
          <a:off x="749300" y="2576286"/>
          <a:ext cx="25398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tăText 17"/>
          <p:cNvSpPr txBox="1"/>
          <p:nvPr/>
        </p:nvSpPr>
        <p:spPr>
          <a:xfrm>
            <a:off x="3213863" y="1697237"/>
            <a:ext cx="5568287" cy="212365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formarea </a:t>
            </a:r>
            <a:r>
              <a:rPr lang="ro-RO" b="1" dirty="0">
                <a:solidFill>
                  <a:srgbClr val="002060"/>
                </a:solidFill>
                <a:latin typeface="Book Antiqua" panose="02040602050305030304" pitchFamily="18" charset="0"/>
              </a:rPr>
              <a:t>echipelor </a:t>
            </a:r>
            <a:r>
              <a:rPr lang="ro-RO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manageriale din 51 școli (ISE)</a:t>
            </a:r>
          </a:p>
          <a:p>
            <a:pPr marL="285750" indent="-285750" algn="just">
              <a:buFontTx/>
              <a:buChar char="-"/>
            </a:pPr>
            <a:r>
              <a:rPr lang="ro-RO" sz="1600" dirty="0">
                <a:latin typeface="Book Antiqua" panose="02040602050305030304" pitchFamily="18" charset="0"/>
              </a:rPr>
              <a:t>f</a:t>
            </a:r>
            <a:r>
              <a:rPr lang="ro-RO" sz="1600" dirty="0" smtClean="0">
                <a:latin typeface="Book Antiqua" panose="02040602050305030304" pitchFamily="18" charset="0"/>
              </a:rPr>
              <a:t>ormare: dezvoltarea competențelor echipelor manageriale pentru a construi o școală incluzivă (abordări </a:t>
            </a:r>
            <a:r>
              <a:rPr lang="ro-RO" sz="1600" dirty="0">
                <a:latin typeface="Book Antiqua" panose="02040602050305030304" pitchFamily="18" charset="0"/>
              </a:rPr>
              <a:t>strategice </a:t>
            </a:r>
            <a:r>
              <a:rPr lang="ro-RO" sz="1600" dirty="0" smtClean="0">
                <a:latin typeface="Book Antiqua" panose="02040602050305030304" pitchFamily="18" charset="0"/>
              </a:rPr>
              <a:t>și intervenții concrete în </a:t>
            </a:r>
            <a:r>
              <a:rPr lang="ro-RO" sz="1600" dirty="0">
                <a:latin typeface="Book Antiqua" panose="02040602050305030304" pitchFamily="18" charset="0"/>
              </a:rPr>
              <a:t>prevenirea abandonului </a:t>
            </a:r>
            <a:r>
              <a:rPr lang="ro-RO" sz="1600" dirty="0" err="1">
                <a:latin typeface="Book Antiqua" panose="02040602050305030304" pitchFamily="18" charset="0"/>
              </a:rPr>
              <a:t>şi</a:t>
            </a:r>
            <a:r>
              <a:rPr lang="ro-RO" sz="1600" dirty="0">
                <a:latin typeface="Book Antiqua" panose="02040602050305030304" pitchFamily="18" charset="0"/>
              </a:rPr>
              <a:t> creșterea participării </a:t>
            </a:r>
            <a:r>
              <a:rPr lang="ro-RO" sz="1600" dirty="0" smtClean="0">
                <a:latin typeface="Book Antiqua" panose="02040602050305030304" pitchFamily="18" charset="0"/>
              </a:rPr>
              <a:t>școlare)</a:t>
            </a:r>
          </a:p>
          <a:p>
            <a:pPr marL="285750" indent="-285750" algn="just">
              <a:buFontTx/>
              <a:buChar char="-"/>
            </a:pPr>
            <a:r>
              <a:rPr lang="ro-RO" sz="1600" dirty="0" smtClean="0">
                <a:latin typeface="Book Antiqua" panose="02040602050305030304" pitchFamily="18" charset="0"/>
              </a:rPr>
              <a:t>accesul </a:t>
            </a:r>
            <a:r>
              <a:rPr lang="ro-RO" sz="1600" dirty="0">
                <a:latin typeface="Book Antiqua" panose="02040602050305030304" pitchFamily="18" charset="0"/>
              </a:rPr>
              <a:t>asigurat pe platforma </a:t>
            </a:r>
            <a:r>
              <a:rPr lang="ro-RO" sz="1600" i="1" u="sng" dirty="0">
                <a:latin typeface="Book Antiqua" panose="02040602050305030304" pitchFamily="18" charset="0"/>
              </a:rPr>
              <a:t>training.ise.ro</a:t>
            </a:r>
            <a:r>
              <a:rPr lang="ro-RO" sz="1600" dirty="0">
                <a:latin typeface="Book Antiqua" panose="02040602050305030304" pitchFamily="18" charset="0"/>
              </a:rPr>
              <a:t> la un </a:t>
            </a:r>
            <a:r>
              <a:rPr lang="ro-RO" sz="1600" b="1" dirty="0">
                <a:latin typeface="Book Antiqua" panose="02040602050305030304" pitchFamily="18" charset="0"/>
              </a:rPr>
              <a:t>spațiu de învățare on-line</a:t>
            </a:r>
            <a:r>
              <a:rPr lang="ro-RO" sz="1600" dirty="0">
                <a:latin typeface="Book Antiqua" panose="02040602050305030304" pitchFamily="18" charset="0"/>
              </a:rPr>
              <a:t> special destinat </a:t>
            </a:r>
            <a:r>
              <a:rPr lang="ro-RO" sz="1600" dirty="0" smtClean="0">
                <a:latin typeface="Book Antiqua" panose="02040602050305030304" pitchFamily="18" charset="0"/>
              </a:rPr>
              <a:t>directorilor</a:t>
            </a:r>
          </a:p>
        </p:txBody>
      </p:sp>
      <p:sp>
        <p:nvSpPr>
          <p:cNvPr id="8" name="CasetăText 17"/>
          <p:cNvSpPr txBox="1"/>
          <p:nvPr/>
        </p:nvSpPr>
        <p:spPr>
          <a:xfrm>
            <a:off x="381201" y="1661215"/>
            <a:ext cx="2471181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2060"/>
                </a:solidFill>
                <a:latin typeface="Book Antiqua" panose="02040602050305030304" pitchFamily="18" charset="0"/>
              </a:rPr>
              <a:t>c</a:t>
            </a:r>
            <a:r>
              <a:rPr lang="ro-RO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oncursul </a:t>
            </a:r>
            <a:r>
              <a:rPr lang="ro-RO" b="1" dirty="0">
                <a:solidFill>
                  <a:srgbClr val="002060"/>
                </a:solidFill>
                <a:latin typeface="Book Antiqua" panose="02040602050305030304" pitchFamily="18" charset="0"/>
              </a:rPr>
              <a:t>”</a:t>
            </a:r>
            <a:r>
              <a:rPr lang="ro-RO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Bucuria de a învăța</a:t>
            </a:r>
            <a:r>
              <a:rPr lang="ro-RO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” (ISE) </a:t>
            </a:r>
          </a:p>
        </p:txBody>
      </p:sp>
      <p:sp>
        <p:nvSpPr>
          <p:cNvPr id="10" name="CasetăText 17"/>
          <p:cNvSpPr txBox="1"/>
          <p:nvPr/>
        </p:nvSpPr>
        <p:spPr>
          <a:xfrm>
            <a:off x="1061883" y="5805916"/>
            <a:ext cx="1790499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ro-RO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chimburi interșcolare</a:t>
            </a:r>
          </a:p>
        </p:txBody>
      </p:sp>
      <p:sp>
        <p:nvSpPr>
          <p:cNvPr id="11" name="CasetăText 17"/>
          <p:cNvSpPr txBox="1"/>
          <p:nvPr/>
        </p:nvSpPr>
        <p:spPr>
          <a:xfrm>
            <a:off x="3740933" y="4257726"/>
            <a:ext cx="4981800" cy="209288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m</a:t>
            </a:r>
            <a:r>
              <a:rPr lang="ro-RO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icrogranturi</a:t>
            </a:r>
            <a:r>
              <a:rPr lang="ro-RO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ro-RO" sz="1600" u="sng" dirty="0" smtClean="0">
              <a:latin typeface="Book Antiqua" panose="02040602050305030304" pitchFamily="18" charset="0"/>
            </a:endParaRPr>
          </a:p>
          <a:p>
            <a:pPr algn="just"/>
            <a:r>
              <a:rPr lang="ro-RO" sz="1600" dirty="0" smtClean="0">
                <a:latin typeface="Book Antiqua" panose="02040602050305030304" pitchFamily="18" charset="0"/>
              </a:rPr>
              <a:t>-încărcare aplicație – platformă dedicată </a:t>
            </a:r>
            <a:r>
              <a:rPr lang="ro-RO" sz="1600" u="sng" dirty="0">
                <a:latin typeface="Book Antiqua" panose="02040602050305030304" pitchFamily="18" charset="0"/>
                <a:hlinkClick r:id="rId9"/>
              </a:rPr>
              <a:t>www.qie.ro</a:t>
            </a:r>
            <a:endParaRPr lang="ro-RO" sz="1600" dirty="0" smtClean="0">
              <a:latin typeface="Book Antiqua" panose="02040602050305030304" pitchFamily="18" charset="0"/>
            </a:endParaRPr>
          </a:p>
          <a:p>
            <a:pPr algn="just"/>
            <a:r>
              <a:rPr lang="ro-RO" sz="1600" dirty="0" smtClean="0">
                <a:latin typeface="Book Antiqua" panose="02040602050305030304" pitchFamily="18" charset="0"/>
              </a:rPr>
              <a:t>- toate școlile au beneficiat de </a:t>
            </a:r>
            <a:r>
              <a:rPr lang="ro-RO" sz="1600" dirty="0" err="1" smtClean="0">
                <a:latin typeface="Book Antiqua" panose="02040602050305030304" pitchFamily="18" charset="0"/>
              </a:rPr>
              <a:t>microgrant</a:t>
            </a:r>
            <a:r>
              <a:rPr lang="ro-RO" sz="1600" dirty="0" smtClean="0">
                <a:latin typeface="Book Antiqua" panose="02040602050305030304" pitchFamily="18" charset="0"/>
              </a:rPr>
              <a:t>, anual</a:t>
            </a:r>
          </a:p>
          <a:p>
            <a:pPr algn="just"/>
            <a:r>
              <a:rPr lang="ro-RO" sz="1600" dirty="0" smtClean="0">
                <a:latin typeface="Book Antiqua" panose="02040602050305030304" pitchFamily="18" charset="0"/>
              </a:rPr>
              <a:t>- 5.000 -15.000 lei / grant</a:t>
            </a:r>
          </a:p>
          <a:p>
            <a:pPr algn="just"/>
            <a:r>
              <a:rPr lang="ro-RO" sz="1600" dirty="0" smtClean="0">
                <a:latin typeface="Book Antiqua" panose="02040602050305030304" pitchFamily="18" charset="0"/>
              </a:rPr>
              <a:t>- </a:t>
            </a:r>
            <a:r>
              <a:rPr lang="en-GB" sz="1600" dirty="0" err="1" smtClean="0">
                <a:latin typeface="Book Antiqua" panose="02040602050305030304" pitchFamily="18" charset="0"/>
              </a:rPr>
              <a:t>priorități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tematice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ro-RO" sz="1600" dirty="0" smtClean="0">
                <a:latin typeface="Book Antiqua" panose="02040602050305030304" pitchFamily="18" charset="0"/>
              </a:rPr>
              <a:t>acoperite prin activități</a:t>
            </a:r>
            <a:r>
              <a:rPr lang="en-GB" sz="1600" dirty="0" smtClean="0">
                <a:latin typeface="Book Antiqua" panose="02040602050305030304" pitchFamily="18" charset="0"/>
              </a:rPr>
              <a:t>: </a:t>
            </a:r>
            <a:r>
              <a:rPr lang="en-GB" sz="1600" dirty="0" err="1">
                <a:latin typeface="Book Antiqua" panose="02040602050305030304" pitchFamily="18" charset="0"/>
              </a:rPr>
              <a:t>educația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timpurie</a:t>
            </a:r>
            <a:r>
              <a:rPr lang="en-GB" sz="1600" dirty="0">
                <a:latin typeface="Book Antiqua" panose="02040602050305030304" pitchFamily="18" charset="0"/>
              </a:rPr>
              <a:t>, </a:t>
            </a:r>
            <a:r>
              <a:rPr lang="en-GB" sz="1600" dirty="0" err="1">
                <a:latin typeface="Book Antiqua" panose="02040602050305030304" pitchFamily="18" charset="0"/>
              </a:rPr>
              <a:t>educația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interculturală</a:t>
            </a:r>
            <a:r>
              <a:rPr lang="en-GB" sz="1600" dirty="0">
                <a:latin typeface="Book Antiqua" panose="02040602050305030304" pitchFamily="18" charset="0"/>
              </a:rPr>
              <a:t>, </a:t>
            </a:r>
            <a:r>
              <a:rPr lang="en-GB" sz="1600" dirty="0" err="1">
                <a:latin typeface="Book Antiqua" panose="02040602050305030304" pitchFamily="18" charset="0"/>
              </a:rPr>
              <a:t>implicarea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părinților</a:t>
            </a:r>
            <a:r>
              <a:rPr lang="en-GB" sz="1600" dirty="0">
                <a:latin typeface="Book Antiqua" panose="02040602050305030304" pitchFamily="18" charset="0"/>
              </a:rPr>
              <a:t>, </a:t>
            </a:r>
            <a:r>
              <a:rPr lang="en-GB" sz="1600" dirty="0" err="1">
                <a:latin typeface="Book Antiqua" panose="02040602050305030304" pitchFamily="18" charset="0"/>
              </a:rPr>
              <a:t>violența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școlară</a:t>
            </a:r>
            <a:r>
              <a:rPr lang="en-GB" sz="1600" dirty="0">
                <a:latin typeface="Book Antiqua" panose="02040602050305030304" pitchFamily="18" charset="0"/>
              </a:rPr>
              <a:t>, </a:t>
            </a:r>
            <a:r>
              <a:rPr lang="en-GB" sz="1600" dirty="0" err="1">
                <a:latin typeface="Book Antiqua" panose="02040602050305030304" pitchFamily="18" charset="0"/>
              </a:rPr>
              <a:t>educație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pentru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sănătate</a:t>
            </a:r>
            <a:r>
              <a:rPr lang="en-GB" sz="1600" dirty="0">
                <a:latin typeface="Book Antiqua" panose="02040602050305030304" pitchFamily="18" charset="0"/>
              </a:rPr>
              <a:t>.</a:t>
            </a:r>
            <a:endParaRPr lang="ro-RO" sz="1600" dirty="0" smtClean="0">
              <a:latin typeface="Book Antiqua" panose="02040602050305030304" pitchFamily="18" charset="0"/>
            </a:endParaRPr>
          </a:p>
          <a:p>
            <a:pPr algn="just"/>
            <a:endParaRPr lang="ro-RO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 Bacau Norw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Bacau Norway.ppt [Compatibility Mode]" id="{23A5E5C4-0B7A-439B-A140-83E985D782B5}" vid="{55E1DB49-0CE5-4019-94DA-95F1C95CFE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5382</TotalTime>
  <Words>1755</Words>
  <Application>Microsoft Office PowerPoint</Application>
  <PresentationFormat>On-screen Show (4:3)</PresentationFormat>
  <Paragraphs>201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Bacau Norway</vt:lpstr>
      <vt:lpstr> Incluziunea socială prin furnizarea de servicii integrate la nivelul județului Bacău   Roluri asumate de ISJ Bacău,  rezultate și beneficii aduse prin proiect</vt:lpstr>
      <vt:lpstr>Parteneriat strategic pentru un model  de intervenție integrată</vt:lpstr>
      <vt:lpstr>Promovarea educației inclusive de calitate  - parteneriat interinstituțional </vt:lpstr>
      <vt:lpstr>ISJ Bacău – actor în parteneriatul strategic  pentru un model de intervenție integrată  </vt:lpstr>
      <vt:lpstr>Intervenții educaționale prin proiect – roluri asumate  de ISJ Bacău</vt:lpstr>
      <vt:lpstr>Intervenții educaționale prin proiect – roluri asumate  de ISJ Bacău</vt:lpstr>
      <vt:lpstr>        Educație incluzivă de calitate</vt:lpstr>
      <vt:lpstr>Pachetul QIE – Educație Inclusivă de Calitate </vt:lpstr>
      <vt:lpstr>Educație inclusivă de calitate</vt:lpstr>
      <vt:lpstr>Educație inclusivă de calitate</vt:lpstr>
      <vt:lpstr>Educație inclusivă de calitate</vt:lpstr>
      <vt:lpstr>Educație inclusivă de calitate</vt:lpstr>
      <vt:lpstr>Educație inclusivă de calitate</vt:lpstr>
      <vt:lpstr>Beneficii ale implementării pachetului EIC  (conform evaluării intermediare, independente)</vt:lpstr>
      <vt:lpstr>Beneficii ale implementării pachetului EIC  (conform evaluării intermediare, independente)</vt:lpstr>
      <vt:lpstr>Beneficii ale implementării pachetului EIC  (conform evaluării intermediare, independente)</vt:lpstr>
      <vt:lpstr> Incluziunea socială prin furnizarea de servicii integrate la nivelul județului Bacău    Parteneriatul extins la nivel județean și național –soluție sustenabilă pentru îmbunătățirea vieții copiilor și familiilor din Bacău și România</vt:lpstr>
    </vt:vector>
  </TitlesOfParts>
  <Company>Caddo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Eduard Ciceu</dc:creator>
  <cp:lastModifiedBy>Amalia</cp:lastModifiedBy>
  <cp:revision>253</cp:revision>
  <cp:lastPrinted>2018-10-01T07:03:59Z</cp:lastPrinted>
  <dcterms:created xsi:type="dcterms:W3CDTF">2015-04-17T09:51:04Z</dcterms:created>
  <dcterms:modified xsi:type="dcterms:W3CDTF">2020-03-02T19:02:52Z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200391DB-F3CD-4ED1-A4AC-FE9C5C247378</vt:lpwstr>
  </property>
  <property fmtid="{D5CDD505-2E9C-101B-9397-08002B2CF9AE}" pid="3" name="ArticulatePath">
    <vt:lpwstr>prez ISJ 8martie v2</vt:lpwstr>
  </property>
</Properties>
</file>