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9" r:id="rId12"/>
    <p:sldId id="272" r:id="rId13"/>
    <p:sldId id="271" r:id="rId14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drep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u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5" name="Substituent dată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5E736-BD7C-4374-9B46-5153F3BBCE33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6" name="Substituent subsol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4D17-921D-4CBA-8D9F-120A2C949BE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D2C4-5690-4F1F-BA96-66B50C9675C2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5" name="Substituent subsol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F5B5-75D3-4847-A3A1-FB6B0DAF309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86FE-D303-4E7E-9063-5E94C2466987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D9A8-B283-48E9-92C9-9E18BCA6F02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u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27" name="Substituent conținut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9FC8C-9A69-4175-AA4D-E6F4A6A64A83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5" name="Substituent subsol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7063-91F2-43BC-A923-F1BAE4F9D5F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drep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8" name="Titlu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5" name="Substituent dată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8E266-24BE-42D7-9BB8-B82474969517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7" name="Substituent subsol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ubstituent număr diapozitiv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4B7D-4235-40D8-B85B-FEFCACB0FD0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u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14" name="Substituent conținut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13" name="Substituent conținut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95051-E674-463A-AB54-31C00AD4C9E3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6" name="Substituent subsol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BFD1-2878-46A5-8649-AC743DA16E2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drep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u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25" name="Substituent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28" name="Substituent conținut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8" name="Substituent dată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8BDCD-ECD3-4AE3-996C-052579541ECB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9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F5108-BDEC-4F11-9B5A-FBA4E316F45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u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4A40C-8443-4AE3-84E1-213A26E5A8B8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4" name="Substituent subsol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67258-4D18-43F3-B2F1-05F9A2FD76E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F8DB-FB91-498D-8812-9494D5CF5E2A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3" name="Substituent subsol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38EB-13B0-4233-8040-6AB779F3692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drep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u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26" name="Substituent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14" name="Substituent conținut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6" name="Substituent dată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90F7-9CEA-4497-9247-2946304D770C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7" name="Substituent subsol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AA4B-1E05-46C4-9D77-F774AEBBF12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stituent i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o-RO" noProof="0" smtClean="0"/>
              <a:t>Faceți clic pe pictogramă pentru a adăuga o imagine</a:t>
            </a:r>
            <a:endParaRPr lang="en-US" noProof="0" dirty="0"/>
          </a:p>
        </p:txBody>
      </p:sp>
      <p:sp>
        <p:nvSpPr>
          <p:cNvPr id="17" name="Titlu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26" name="Substituent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E36C-BA57-464F-B95C-862A94D26AF2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057D8-19CD-4FCE-B157-2A60F96221F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drep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Substituent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smtClean="0"/>
          </a:p>
        </p:txBody>
      </p:sp>
      <p:sp>
        <p:nvSpPr>
          <p:cNvPr id="11" name="Substituent dată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DC5997-2858-4FA5-8CFE-9E00DEBC33E8}" type="datetimeFigureOut">
              <a:rPr lang="ro-RO"/>
              <a:pPr>
                <a:defRPr/>
              </a:pPr>
              <a:t>10.10.2011</a:t>
            </a:fld>
            <a:endParaRPr lang="ro-RO"/>
          </a:p>
        </p:txBody>
      </p:sp>
      <p:sp>
        <p:nvSpPr>
          <p:cNvPr id="28" name="Substituent subsol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3A35CA-9632-4EC4-AA41-B80B48DBE6B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  <p:sp>
        <p:nvSpPr>
          <p:cNvPr id="10" name="Substituent titl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9" name="Conector drep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ector drep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7" r:id="rId4"/>
    <p:sldLayoutId id="2147483771" r:id="rId5"/>
    <p:sldLayoutId id="2147483766" r:id="rId6"/>
    <p:sldLayoutId id="2147483772" r:id="rId7"/>
    <p:sldLayoutId id="2147483773" r:id="rId8"/>
    <p:sldLayoutId id="2147483774" r:id="rId9"/>
    <p:sldLayoutId id="2147483765" r:id="rId10"/>
    <p:sldLayoutId id="21474837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ANTET MEC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333375"/>
            <a:ext cx="202882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ubtitlu 9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171950"/>
          </a:xfrm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o-RO" sz="2800" b="1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o-RO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INSTRUIREA INSPECTORILOR EDUCATIVI ŞI A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o-RO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DIRECTORILOR DE PAL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ro-RO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TE ALE COPIILOR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o-RO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o-RO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o-RO" sz="2000" b="1" smtClean="0">
                <a:solidFill>
                  <a:schemeClr val="accent2">
                    <a:lumMod val="50000"/>
                  </a:schemeClr>
                </a:solidFill>
              </a:rPr>
              <a:t>19-22.09.2011</a:t>
            </a:r>
            <a:endParaRPr lang="ro-RO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o-RO" sz="2000" b="1" dirty="0" smtClean="0">
                <a:solidFill>
                  <a:schemeClr val="accent2">
                    <a:lumMod val="50000"/>
                  </a:schemeClr>
                </a:solidFill>
              </a:rPr>
              <a:t>Balvanyos, Covasna</a:t>
            </a:r>
            <a:endParaRPr lang="ro-RO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Alte aspecte: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	- spaţiul şcolar: situaţie  patrimoniu, estetică, dimensiuni, nr. cercuri, reprofilare în concordanţă cu nevoile elevilor şi cerinţele comunităţii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	- frecvenţa elevilor (cataloage)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	- informaţii cataloage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	- proiecte şi programe în parteneriat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- cărţi de muncă/secretariat/contabilitate-financiar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	- colaborare PC-CC – întruniri </a:t>
            </a:r>
            <a:r>
              <a:rPr lang="ro-RO" dirty="0" err="1" smtClean="0">
                <a:solidFill>
                  <a:schemeClr val="accent2">
                    <a:lumMod val="50000"/>
                  </a:schemeClr>
                </a:solidFill>
              </a:rPr>
              <a:t>p.v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./probleme ridicate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o-RO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64807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Priorităţi în educaţie (pe termen scurt):</a:t>
            </a:r>
            <a:b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o-RO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Aplicare doc. legislative derivate din LEN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Activităţi de dirigenţie şi consiliere şi orientare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Monitorizare ”Școala Altfel”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Colaborări naționale in proiecte:  Viitorul în zori –”</a:t>
            </a:r>
            <a:r>
              <a:rPr lang="ro-RO" dirty="0" smtClean="0"/>
              <a:t> </a:t>
            </a:r>
            <a:r>
              <a:rPr lang="ro-RO" dirty="0" err="1" smtClean="0"/>
              <a:t>Let’s</a:t>
            </a:r>
            <a:r>
              <a:rPr lang="ro-RO" dirty="0" smtClean="0"/>
              <a:t> Do It, Romania!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”, Cinema City _- ”Educație prin divertisment”, </a:t>
            </a:r>
            <a:r>
              <a:rPr lang="ro-RO" dirty="0" err="1" smtClean="0">
                <a:solidFill>
                  <a:schemeClr val="accent2">
                    <a:lumMod val="50000"/>
                  </a:schemeClr>
                </a:solidFill>
              </a:rPr>
              <a:t>TetraPak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o-RO" dirty="0" smtClean="0"/>
              <a:t>concursul de creație “Laptele Școlar te face erou” ,  </a:t>
            </a:r>
            <a:r>
              <a:rPr lang="ro-RO" dirty="0" err="1" smtClean="0"/>
              <a:t>Ecorom</a:t>
            </a:r>
            <a:r>
              <a:rPr lang="ro-RO" dirty="0" smtClean="0"/>
              <a:t>/ARAM– ed. mediu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o-RO" dirty="0" smtClean="0"/>
              <a:t>    ”Viața mea un ”joc” serios”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, etc.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ro-RO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o-RO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Proiecte şi programe educative: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	- naţionale, ed. </a:t>
            </a:r>
            <a:r>
              <a:rPr lang="ro-RO" dirty="0" err="1" smtClean="0">
                <a:solidFill>
                  <a:schemeClr val="accent2">
                    <a:lumMod val="50000"/>
                  </a:schemeClr>
                </a:solidFill>
              </a:rPr>
              <a:t>san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o-RO" sz="2600" dirty="0" smtClean="0">
                <a:solidFill>
                  <a:schemeClr val="accent2">
                    <a:lumMod val="50000"/>
                  </a:schemeClr>
                </a:solidFill>
              </a:rPr>
              <a:t>(CDS + </a:t>
            </a:r>
            <a:r>
              <a:rPr lang="ro-RO" sz="2600" dirty="0" err="1" smtClean="0">
                <a:solidFill>
                  <a:schemeClr val="accent2">
                    <a:lumMod val="50000"/>
                  </a:schemeClr>
                </a:solidFill>
              </a:rPr>
              <a:t>extracurricular</a:t>
            </a:r>
            <a:r>
              <a:rPr lang="ro-RO" sz="2600" dirty="0" smtClean="0">
                <a:solidFill>
                  <a:schemeClr val="accent2">
                    <a:lumMod val="50000"/>
                  </a:schemeClr>
                </a:solidFill>
              </a:rPr>
              <a:t> și extrașcolar)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ed. mediu; ed. rutieră, ed. situaţii de urgenţă, ed. împotriva consumului de substanţe toxice, ed. privind reducerea fenomenului de violenţa,  voluntariat etc.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	- judeţene,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	- locale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CJE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Parteneriate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Consorții școlare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Calendarul Activităţilor Educative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o-RO" sz="6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6600" b="1" dirty="0" smtClean="0">
                <a:solidFill>
                  <a:schemeClr val="accent2">
                    <a:lumMod val="50000"/>
                  </a:schemeClr>
                </a:solidFill>
              </a:rPr>
              <a:t>Succes!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3600" b="1" dirty="0" smtClean="0">
                <a:solidFill>
                  <a:schemeClr val="accent2">
                    <a:lumMod val="50000"/>
                  </a:schemeClr>
                </a:solidFill>
              </a:rPr>
              <a:t>an școlar 2011-2012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5915025"/>
          </a:xfr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o-RO" sz="1600" b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o-RO" sz="1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ORGANIGRAMĂ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o-RO" sz="1600" b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o-RO" sz="1600" b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o-RO" sz="1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Secretar de Stat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o-RO" sz="1600" b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Direcţia Generală Educație și Învățare pe Tot Parcursul Vieții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Direcţia</a:t>
            </a:r>
            <a:r>
              <a:rPr lang="ro-RO" sz="1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Învățare pe Tot Parcursul Vieții</a:t>
            </a: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și Programe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o-RO" sz="1600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b="1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Activităţi educative şcolare şi extraşcolare MECTS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o-RO" sz="1600" b="1" i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o-RO" sz="1600" b="1" i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b="1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LEN  nr. 1/2011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	- ISJ/ISMB - </a:t>
            </a:r>
            <a:r>
              <a:rPr lang="ro-RO" sz="1600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deconcetrate</a:t>
            </a: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– insp. </a:t>
            </a:r>
            <a:r>
              <a:rPr lang="ro-RO" sz="1600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şc</a:t>
            </a: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. gen adj.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		</a:t>
            </a:r>
            <a:r>
              <a:rPr lang="ro-RO" sz="1600" b="1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- inspectori educativi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			- directori/dir. adj. cu atribuții 					activitate educativă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			- consilieri educativi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			- </a:t>
            </a:r>
            <a:r>
              <a:rPr lang="ro-RO" sz="16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directori palate şi cluburi 						  ale copiilor</a:t>
            </a: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					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			- directori de cluburi 	ale 						  copiilor / 6 sect.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				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- PNC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o-RO" sz="1600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			</a:t>
            </a:r>
            <a:endParaRPr lang="en-US" sz="1600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o-RO" sz="16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Documentele inspectorului şi directorului de unitate de învăţământ/palat, club al copiilor, Palatul Naţional al Copiilor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o-RO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35100" y="1268413"/>
            <a:ext cx="7499350" cy="4979987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Fişa postului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– operaţionalizată </a:t>
            </a:r>
            <a:r>
              <a:rPr lang="ro-RO" sz="1050" dirty="0" smtClean="0">
                <a:solidFill>
                  <a:schemeClr val="accent2">
                    <a:lumMod val="50000"/>
                  </a:schemeClr>
                </a:solidFill>
              </a:rPr>
              <a:t>aviz ISJ, insp. educ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Curriculum vitae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Banca de date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- norme, instrucţiuni regulamente, programe,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- proiecte educative naţionale, planuri cadru consiliere/dirigenţie;PC/CC pe comisie de cerc,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- proiecte de lecţii, planificări didactice pe clase/cerc,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- documente privind evaluarea elevilor şi a profesorilor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68313" y="1196975"/>
            <a:ext cx="8466137" cy="5051425"/>
          </a:xfrm>
        </p:spPr>
        <p:txBody>
          <a:bodyPr>
            <a:normAutofit fontScale="925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Rapoarte periodice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: lunare, semestriale, anuale </a:t>
            </a:r>
            <a:r>
              <a:rPr lang="ro-RO" sz="1400" dirty="0" smtClean="0">
                <a:solidFill>
                  <a:schemeClr val="accent2">
                    <a:lumMod val="50000"/>
                  </a:schemeClr>
                </a:solidFill>
              </a:rPr>
              <a:t>(procese verbal/prezentare la ISJ şi în CP)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Planuri manageriale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: anuale, semestriale </a:t>
            </a:r>
            <a:r>
              <a:rPr lang="ro-RO" sz="1400" dirty="0" smtClean="0">
                <a:solidFill>
                  <a:schemeClr val="accent2">
                    <a:lumMod val="50000"/>
                  </a:schemeClr>
                </a:solidFill>
              </a:rPr>
              <a:t>aviz ISJ/ insp. educ, ptr. PC şi CC în CP cu avizul CA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Graficul inspecţiei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: şcoli, PC,CC etc. </a:t>
            </a:r>
            <a:r>
              <a:rPr lang="ro-RO" sz="1400" dirty="0" smtClean="0">
                <a:solidFill>
                  <a:schemeClr val="accent2">
                    <a:lumMod val="50000"/>
                  </a:schemeClr>
                </a:solidFill>
              </a:rPr>
              <a:t>aviz ISJ.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ro-RO" sz="1400" dirty="0" smtClean="0">
                <a:solidFill>
                  <a:schemeClr val="accent2">
                    <a:lumMod val="50000"/>
                  </a:schemeClr>
                </a:solidFill>
              </a:rPr>
              <a:t>tr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o-RO" sz="1400" dirty="0" smtClean="0">
                <a:solidFill>
                  <a:schemeClr val="accent2">
                    <a:lumMod val="50000"/>
                  </a:schemeClr>
                </a:solidFill>
              </a:rPr>
              <a:t> PC /CC graficul inspecţiilor la cercuri/ fişe de inspecţie</a:t>
            </a:r>
            <a:endParaRPr lang="ro-RO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Consiliul consultativ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al activităţii educative şcolare şi extraşcolare (diriginţi,consilieri educativi, cadre didactice din PC şi CC) şi ptr. PC/CC comisii metodice permanente şi temporare </a:t>
            </a:r>
            <a:r>
              <a:rPr lang="ro-RO" sz="1400" dirty="0" smtClean="0">
                <a:solidFill>
                  <a:schemeClr val="accent2">
                    <a:lumMod val="50000"/>
                  </a:schemeClr>
                </a:solidFill>
              </a:rPr>
              <a:t>(cu decizii/ registru de decizii, inclusiv ptr. redactarea proceselor verbale de la CP şi CA).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Banca de date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: programe şcolare, ghiduri şi materiale auxiliare, încadrarea cadrelor didactice (PC,CC), formarea continuă a </a:t>
            </a:r>
            <a:r>
              <a:rPr lang="ro-RO" dirty="0" err="1" smtClean="0">
                <a:solidFill>
                  <a:schemeClr val="accent2">
                    <a:lumMod val="50000"/>
                  </a:schemeClr>
                </a:solidFill>
              </a:rPr>
              <a:t>c.d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şi statutul </a:t>
            </a:r>
            <a:r>
              <a:rPr lang="ro-RO" dirty="0" err="1" smtClean="0">
                <a:solidFill>
                  <a:schemeClr val="accent2">
                    <a:lumMod val="50000"/>
                  </a:schemeClr>
                </a:solidFill>
              </a:rPr>
              <a:t>c.d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Lista 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profesorilor metodişti şi a sarcinilor delegate (procese verbale</a:t>
            </a: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 ) ptr. PC/CC comisii /decizii</a:t>
            </a:r>
            <a:endParaRPr lang="ro-RO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Lista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profesorilor formatori naţionali şi locali (ISJ şi PC/CC)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Lista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responsabililor cercurilor pedagogice/ activităţi comisii metodice ptr. PC/CC; probleme ridicate la activităţile cadrelor didactice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Lista -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consilieri educativi, şefilor de catedre – consiliere/dirigenţie/PC/CC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Contribuţii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personale în cercetarea ameliorativă a problematicii postului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Situaţia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acţiunilor metodice şi de perfecţionare organizate cu cadrele didactice în colaborare cu diferite instituţii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Rezultate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deosebite ale elevilor şi cadrelor didactice obţinute la concursuri, festivaluri etc.;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Calendarul 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proiectelor educative la nivel judeţean; la nivel de PC/CC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Instrumente, indicatori, </a:t>
            </a:r>
            <a:r>
              <a:rPr lang="ro-RO" b="1" dirty="0" err="1" smtClean="0">
                <a:solidFill>
                  <a:schemeClr val="accent2">
                    <a:lumMod val="50000"/>
                  </a:schemeClr>
                </a:solidFill>
              </a:rPr>
              <a:t>itemi</a:t>
            </a: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/acţiuni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specifice elaborate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Evidenţa documentelor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specifice primite de la MEC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Proiecte şi programe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în parteneriat (evidenţă la nivel de judeţ)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o-RO" b="1" dirty="0" smtClean="0">
                <a:solidFill>
                  <a:schemeClr val="accent2">
                    <a:lumMod val="50000"/>
                  </a:schemeClr>
                </a:solidFill>
              </a:rPr>
              <a:t>Consiliul elevilor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 la nivel judeţean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o-RO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o-RO" sz="2800" b="1" dirty="0" smtClean="0">
                <a:solidFill>
                  <a:schemeClr val="accent2">
                    <a:lumMod val="50000"/>
                  </a:schemeClr>
                </a:solidFill>
              </a:rPr>
              <a:t>Documente ale directorilor de PC/CC</a:t>
            </a:r>
            <a:br>
              <a:rPr lang="ro-RO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o-RO" sz="2800" b="1" dirty="0" smtClean="0">
                <a:solidFill>
                  <a:schemeClr val="accent2">
                    <a:lumMod val="50000"/>
                  </a:schemeClr>
                </a:solidFill>
              </a:rPr>
              <a:t> ( monitorizate de insp. educativ)</a:t>
            </a:r>
            <a:endParaRPr lang="ro-RO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35100" y="1700213"/>
            <a:ext cx="7499350" cy="4824412"/>
          </a:xfrm>
        </p:spPr>
        <p:txBody>
          <a:bodyPr>
            <a:normAutofit fontScale="70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Proiectul de dezvoltare al PC/CC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(pr. verbale  CP şi avizat în CA)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Curriculum şcolar/planificări avizate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Oferta curriculară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Orar/condică de prezenţă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Comisii cu caracter permanent şi temporar/decizii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Consiliul profesoral / consiliul de administraţie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Programul activităţii educative extraşcolare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Rezultate </a:t>
            </a:r>
            <a:r>
              <a:rPr lang="ro-RO" dirty="0" err="1" smtClean="0">
                <a:solidFill>
                  <a:schemeClr val="accent2">
                    <a:lumMod val="50000"/>
                  </a:schemeClr>
                </a:solidFill>
              </a:rPr>
              <a:t>c.d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. / elevi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Încadrări / formare / perfecţionare </a:t>
            </a:r>
            <a:r>
              <a:rPr lang="ro-RO" dirty="0" err="1" smtClean="0">
                <a:solidFill>
                  <a:schemeClr val="accent2">
                    <a:lumMod val="50000"/>
                  </a:schemeClr>
                </a:solidFill>
              </a:rPr>
              <a:t>c.d</a:t>
            </a: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Dotări/bază materială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Regulament de ordine interioară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Registrul de evidenţă al deciziilor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Controlul, îndrumarea şi evaluarea activităţii cadrelor didactice, personal didactic auxiliar şi nedidactic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Consiliul elevilor/cerc şi comitetul de părinţi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urist">
  <a:themeElements>
    <a:clrScheme name="Turist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urist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urist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urist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312</TotalTime>
  <Words>559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13</vt:i4>
      </vt:variant>
    </vt:vector>
  </HeadingPairs>
  <TitlesOfParts>
    <vt:vector size="29" baseType="lpstr">
      <vt:lpstr>Franklin Gothic Book</vt:lpstr>
      <vt:lpstr>Arial</vt:lpstr>
      <vt:lpstr>Franklin Gothic Medium</vt:lpstr>
      <vt:lpstr>Wingdings 2</vt:lpstr>
      <vt:lpstr>Calibri</vt:lpstr>
      <vt:lpstr>Arial Black</vt:lpstr>
      <vt:lpstr>Wingdings</vt:lpstr>
      <vt:lpstr>Turist</vt:lpstr>
      <vt:lpstr>Turist</vt:lpstr>
      <vt:lpstr>Turist</vt:lpstr>
      <vt:lpstr>Turist</vt:lpstr>
      <vt:lpstr>Turist</vt:lpstr>
      <vt:lpstr>Turist</vt:lpstr>
      <vt:lpstr>Turist</vt:lpstr>
      <vt:lpstr>Turist</vt:lpstr>
      <vt:lpstr>Turist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User</dc:creator>
  <cp:lastModifiedBy>CNGV</cp:lastModifiedBy>
  <cp:revision>33</cp:revision>
  <dcterms:created xsi:type="dcterms:W3CDTF">2010-09-16T12:45:10Z</dcterms:created>
  <dcterms:modified xsi:type="dcterms:W3CDTF">2011-10-10T04:55:53Z</dcterms:modified>
</cp:coreProperties>
</file>