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59" r:id="rId5"/>
    <p:sldId id="277" r:id="rId6"/>
    <p:sldId id="278" r:id="rId7"/>
    <p:sldId id="279" r:id="rId8"/>
    <p:sldId id="260" r:id="rId9"/>
    <p:sldId id="273" r:id="rId10"/>
    <p:sldId id="274" r:id="rId11"/>
    <p:sldId id="275" r:id="rId12"/>
    <p:sldId id="276" r:id="rId13"/>
    <p:sldId id="272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08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88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615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93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294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924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327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520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414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18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7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816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948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227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11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036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6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D9B2AB-E967-4637-B2AC-B78EF944F8ED}" type="datetimeFigureOut">
              <a:rPr lang="ro-RO" smtClean="0"/>
              <a:t>09.09.2022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335546-757A-49F2-A222-6948473E6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29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ocnee.eu/index.php/curriculum/reperemetodologice20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o-RO" dirty="0"/>
              <a:t>PRIORITĂȚI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o-RO" dirty="0"/>
              <a:t> </a:t>
            </a:r>
            <a:r>
              <a:rPr lang="ro-RO" sz="3200" b="1" dirty="0"/>
              <a:t>FORMAREA CADRELOR DIDACTICE</a:t>
            </a:r>
          </a:p>
        </p:txBody>
      </p:sp>
    </p:spTree>
    <p:extLst>
      <p:ext uri="{BB962C8B-B14F-4D97-AF65-F5344CB8AC3E}">
        <p14:creationId xmlns:p14="http://schemas.microsoft.com/office/powerpoint/2010/main" val="147876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3654" y="494271"/>
            <a:ext cx="10337854" cy="46214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Enseigner la grammaire autrement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12 mai</a:t>
            </a:r>
            <a:r>
              <a:rPr lang="ro-RO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5600" dirty="0" err="1">
                <a:latin typeface="Arial" panose="020B0604020202020204" pitchFamily="34" charset="0"/>
                <a:cs typeface="Arial" panose="020B0604020202020204" pitchFamily="34" charset="0"/>
              </a:rPr>
              <a:t>iunie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o-RO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(format</a:t>
            </a:r>
            <a:r>
              <a:rPr lang="ro-RO" sz="5600" dirty="0">
                <a:latin typeface="Arial" panose="020B0604020202020204" pitchFamily="34" charset="0"/>
                <a:cs typeface="Arial" panose="020B0604020202020204" pitchFamily="34" charset="0"/>
              </a:rPr>
              <a:t> hibrid, 18-20 mai cu prezență fizică, PIATRA NEAMȚ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ormator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Émilie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 LEHR</a:t>
            </a:r>
          </a:p>
          <a:p>
            <a:pPr marL="0" indent="0">
              <a:buNone/>
            </a:pP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formator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: Mirela-Cristina GRIGORI</a:t>
            </a:r>
          </a:p>
          <a:p>
            <a:pPr marL="0" indent="0">
              <a:buNone/>
            </a:pPr>
            <a:r>
              <a:rPr lang="en-US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 : CCD </a:t>
            </a:r>
            <a:r>
              <a:rPr lang="en-US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Neam</a:t>
            </a:r>
            <a:r>
              <a:rPr lang="ro-RO" sz="4800" cap="none" dirty="0">
                <a:latin typeface="Arial" panose="020B0604020202020204" pitchFamily="34" charset="0"/>
                <a:cs typeface="Arial" panose="020B0604020202020204" pitchFamily="34" charset="0"/>
              </a:rPr>
              <a:t>ț, Colegiul Național </a:t>
            </a:r>
            <a:r>
              <a:rPr lang="ro-RO" sz="4800" i="1" cap="none" dirty="0">
                <a:latin typeface="Arial" panose="020B0604020202020204" pitchFamily="34" charset="0"/>
                <a:cs typeface="Arial" panose="020B0604020202020204" pitchFamily="34" charset="0"/>
              </a:rPr>
              <a:t>Petru Rareș</a:t>
            </a:r>
            <a:r>
              <a:rPr lang="ro-RO" sz="4800" cap="none" dirty="0">
                <a:latin typeface="Arial" panose="020B0604020202020204" pitchFamily="34" charset="0"/>
                <a:cs typeface="Arial" panose="020B0604020202020204" pitchFamily="34" charset="0"/>
              </a:rPr>
              <a:t>, Piatra Neamț</a:t>
            </a:r>
          </a:p>
          <a:p>
            <a:pPr marL="0" indent="0" algn="just">
              <a:buNone/>
            </a:pPr>
            <a:r>
              <a:rPr lang="ro-RO" sz="4800" cap="none" dirty="0">
                <a:latin typeface="Arial" panose="020B0604020202020204" pitchFamily="34" charset="0"/>
                <a:cs typeface="Arial" panose="020B0604020202020204" pitchFamily="34" charset="0"/>
              </a:rPr>
              <a:t>Număr participanți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ro-RO" sz="4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800" b="1" cap="none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o-RO" sz="4800" cap="none" dirty="0">
                <a:latin typeface="Arial" panose="020B0604020202020204" pitchFamily="34" charset="0"/>
                <a:cs typeface="Arial" panose="020B0604020202020204" pitchFamily="34" charset="0"/>
              </a:rPr>
              <a:t> din județele 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48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Neamț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, Boto</a:t>
            </a:r>
            <a:r>
              <a:rPr lang="ro-RO" sz="48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, Vaslui,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ro-RO" sz="48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i, Suceava,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Galați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, Bra</a:t>
            </a:r>
            <a:r>
              <a:rPr lang="ro-RO" sz="48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, Mure</a:t>
            </a:r>
            <a:r>
              <a:rPr lang="ro-RO" sz="48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, Olt, Dolj, Brăila,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Constanța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ro-RO" sz="43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endParaRPr lang="x-none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4800" b="1" cap="none" dirty="0">
                <a:latin typeface="Arial" panose="020B0604020202020204" pitchFamily="34" charset="0"/>
                <a:cs typeface="Arial" panose="020B0604020202020204" pitchFamily="34" charset="0"/>
              </a:rPr>
              <a:t>Obiectivele formării </a:t>
            </a:r>
          </a:p>
          <a:p>
            <a:pPr algn="just"/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Diversificarea practicilor pedagogice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n ceea ce prive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te abordarea conținuturilor lingvistice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n ora de limba franceză</a:t>
            </a:r>
            <a:endParaRPr lang="ro-RO" sz="4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Predarea gramaticii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n context, cu imagini, pove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ti, emo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ii, amuzament</a:t>
            </a:r>
            <a:endParaRPr lang="ro-RO" sz="4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Facilitarea abordării predării gramaticii,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n interesul elevului, pentru a-l motiva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i a-i stimula creativitatea</a:t>
            </a:r>
            <a:endParaRPr lang="ro-RO" sz="4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Achiziția de către profesori a unor noi suporturi (documente autentice, media, cinema, imagine fixă)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i a unor practici noi de predare a gramaticii (jocuri)</a:t>
            </a:r>
            <a:endParaRPr lang="ro-RO" sz="4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Predarea gramaticii din perspectiva comunicativ-acțională, cu activități contextualizate</a:t>
            </a:r>
            <a:endParaRPr lang="ro-RO" sz="4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Modalități de sistematizare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i reutilizare a conținuturilor gramaticale </a:t>
            </a:r>
            <a:r>
              <a:rPr lang="ro-RO" sz="42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4200" cap="none" dirty="0">
                <a:latin typeface="Arial" panose="020B0604020202020204" pitchFamily="34" charset="0"/>
                <a:cs typeface="Arial" panose="020B0604020202020204" pitchFamily="34" charset="0"/>
              </a:rPr>
              <a:t>n cadrul orei de limba franceză</a:t>
            </a:r>
            <a:endParaRPr lang="x-none" sz="4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1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088" y="729401"/>
            <a:ext cx="1040980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ASPECTE REMARCATE</a:t>
            </a:r>
          </a:p>
          <a:p>
            <a:pPr algn="just"/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Profesionalismul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formatoarelor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echipă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elaborarea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suporturilor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curs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a fi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 î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ncărca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rea acestora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pe site-ul formării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Resurse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jocuri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imagini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BD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ncărcate pe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padlet-ul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public al formării;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Acces public la resursele și materialele formării în mediul online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Familiarizarea profesorilor participanți la formare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ii utile (apprendre / enseigner avec tv5);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profesorilor participanți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formatoare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 constat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prezentarea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echipe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secvențe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utilizeze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un document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autentic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predarea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aspect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gramatical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Secvențele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elaborate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schemă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prealabilă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nregistrate pe padletul formării;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Evaluarea formării de către profesorii participanți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printr-un raport de stagiu trimis la CREFECO;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Profesori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motiva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comunicativi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 punctuali;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profesori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debutanți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participanți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bun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practică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limbii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franceze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7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6766" y="758353"/>
            <a:ext cx="9440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Intégrer le numérique dans le cours de FLE</a:t>
            </a:r>
            <a:r>
              <a:rPr lang="ro-RO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o-RO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ormation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 à l’attention des enseignant(e)s de et en français </a:t>
            </a:r>
            <a:endParaRPr lang="ro-RO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formation se déroulera en deux parties:</a:t>
            </a:r>
          </a:p>
          <a:p>
            <a:pPr algn="just"/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 jours (18 heures) en présentiel du </a:t>
            </a:r>
            <a:r>
              <a:rPr lang="fr-FR" b="1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au 5 octobre </a:t>
            </a:r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b="1" dirty="0" err="1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</a:t>
            </a:r>
            <a:r>
              <a:rPr lang="ro-RO" b="1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fr-FR" b="1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just"/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- 2 séances à distance le </a:t>
            </a:r>
            <a:r>
              <a:rPr lang="fr-FR" b="1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septembre </a:t>
            </a:r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 </a:t>
            </a:r>
            <a:r>
              <a:rPr lang="fr-FR" b="1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octobre</a:t>
            </a:r>
          </a:p>
          <a:p>
            <a:pPr algn="just"/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formation sera animée par Isabelle Barrière, formatrice et ingénieure pédagogique en FLE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766" y="3157445"/>
            <a:ext cx="9597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Intégrer des extraits littéraires dans les cours de français pour le public adolescent d’aujourd’hui (générations Y et Z)</a:t>
            </a:r>
            <a:endParaRPr lang="ro-RO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(18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heures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) en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présentiel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23 au 25 novembre </a:t>
            </a:r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Bucarest</a:t>
            </a:r>
          </a:p>
          <a:p>
            <a:pPr algn="just"/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séances</a:t>
            </a:r>
            <a:r>
              <a:rPr lang="ro-RO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dirty="0" err="1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distance</a:t>
            </a:r>
            <a:endParaRPr lang="ro-RO" dirty="0">
              <a:solidFill>
                <a:srgbClr val="131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formation sera animée par</a:t>
            </a:r>
            <a:r>
              <a:rPr lang="ro-RO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131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 Fonteyn, agent de liaison académique et culturelle en Serbie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8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411" y="409303"/>
            <a:ext cx="9774222" cy="64443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RECOM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endParaRPr 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2817" y="1140823"/>
            <a:ext cx="10444781" cy="4391759"/>
          </a:xfrm>
        </p:spPr>
        <p:txBody>
          <a:bodyPr>
            <a:normAutofit/>
          </a:bodyPr>
          <a:lstStyle/>
          <a:p>
            <a:pPr algn="just"/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Organizarea sesiunilor de formare cu toți profesorii de limba franceză, spaniolă, italiană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și portugheză din județ/Municipiul București de către inspectorul școlar pentru limbi moderne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și profesorii metodiști/mentori, astfel: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Susținerea a cel puțin 4 ore de formare/lună (la nivelul catedrei/comisiei metodice/cercurilor pedagogice – având ca tematică cele prezentate anterior);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Evaluarea cadrelor didactice, realizarea planurilor remediale și monitorizarea cadrelor didactice debutante.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LECTURA PROGRAMELOR ȘCOLARE ÎN VIGOARE ȘI ELABORAREA DOCUMENTELOR DE PROIECTARE CURRICULARĂ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1782"/>
            <a:ext cx="10394707" cy="3702803"/>
          </a:xfrm>
        </p:spPr>
        <p:txBody>
          <a:bodyPr>
            <a:noAutofit/>
          </a:bodyPr>
          <a:lstStyle/>
          <a:p>
            <a:pPr algn="just"/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Lectura programei școlare și relaționarea competențelor cu s</a:t>
            </a:r>
            <a:r>
              <a:rPr lang="pt-B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ugestii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pt-B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de contexte de comunicare/ vocabular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și cu elementele de gramatică funcțională; </a:t>
            </a:r>
          </a:p>
          <a:p>
            <a:pPr algn="just"/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Valorificarea suporturilor de învăţare în crearea de contexte de comunicare care să faciliteze predarea integrată a celor cinci competențe; </a:t>
            </a:r>
          </a:p>
          <a:p>
            <a:pPr algn="just"/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Elaborarea documentelor de 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proiectare:</a:t>
            </a:r>
          </a:p>
          <a:p>
            <a:pPr algn="just">
              <a:buFontTx/>
              <a:buChar char="-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Planificarea anuală – conform programei</a:t>
            </a:r>
          </a:p>
          <a:p>
            <a:pPr algn="just">
              <a:buFontTx/>
              <a:buChar char="-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Proiectul unității de învățare</a:t>
            </a:r>
          </a:p>
          <a:p>
            <a:pPr marL="0" indent="0" algn="just">
              <a:buNone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(Modele – repere metodologice pentru aplicarea curriculumului în domeniul limbilor moderne -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https://rocnee.eu/index.php/curriculum/reperemetodologice2022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25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32748"/>
            <a:ext cx="10396882" cy="1515548"/>
          </a:xfrm>
        </p:spPr>
        <p:txBody>
          <a:bodyPr>
            <a:normAutofit/>
          </a:bodyPr>
          <a:lstStyle/>
          <a:p>
            <a:pPr algn="ctr"/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Cadrul EUROPEAN comun de referință pentru limbi ȘI Volumul COMPLEMENTAR – niveluri lingvistice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243915"/>
            <a:ext cx="10396882" cy="4044778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endParaRPr lang="ro-R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o-RO" sz="8000" cap="none" dirty="0">
                <a:latin typeface="Arial" panose="020B0604020202020204" pitchFamily="34" charset="0"/>
                <a:cs typeface="Arial" panose="020B0604020202020204" pitchFamily="34" charset="0"/>
              </a:rPr>
              <a:t>Organizarea atelierelor de formare pe tema nivelurilor lingvistice conform CECRL (2001) și a volumului complementar al CECRL (2018)</a:t>
            </a:r>
            <a:endParaRPr lang="en-US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o-RO" sz="8000" cap="none" dirty="0">
                <a:latin typeface="Arial" panose="020B0604020202020204" pitchFamily="34" charset="0"/>
                <a:cs typeface="Arial" panose="020B0604020202020204" pitchFamily="34" charset="0"/>
              </a:rPr>
              <a:t>Prezentarea elementelor  de noutate aduse de volumul complementar (actualizarea grilelor din CECRL, grile noi, nivelul pre-A1, mediere, fonologie, elemente de didactică, limbajul semnelor, literatură)</a:t>
            </a:r>
            <a:endParaRPr lang="en-US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o-RO" sz="8000" cap="none" dirty="0">
                <a:latin typeface="Arial" panose="020B0604020202020204" pitchFamily="34" charset="0"/>
                <a:cs typeface="Arial" panose="020B0604020202020204" pitchFamily="34" charset="0"/>
              </a:rPr>
              <a:t>Organizarea sesiunilor de formare pentru d</a:t>
            </a:r>
            <a:r>
              <a:rPr lang="en-US" sz="8000" cap="none" dirty="0">
                <a:latin typeface="Arial" panose="020B0604020202020204" pitchFamily="34" charset="0"/>
                <a:cs typeface="Arial" panose="020B0604020202020204" pitchFamily="34" charset="0"/>
              </a:rPr>
              <a:t>iseminarea</a:t>
            </a:r>
            <a:r>
              <a:rPr lang="ro-RO" sz="8000" cap="none" dirty="0">
                <a:latin typeface="Arial" panose="020B0604020202020204" pitchFamily="34" charset="0"/>
                <a:cs typeface="Arial" panose="020B0604020202020204" pitchFamily="34" charset="0"/>
              </a:rPr>
              <a:t> informațiilor (de ex. Formări regionale/naționale CREFECO - 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Intégre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actionnelle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dans son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enseignement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</a:t>
            </a:r>
            <a:r>
              <a:rPr lang="ro-RO" sz="72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Différencier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pédagogie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pédagogiser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différences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Enseigner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grammaire</a:t>
            </a:r>
            <a:r>
              <a:rPr lang="ro-RO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80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autrement</a:t>
            </a:r>
            <a:r>
              <a:rPr lang="en-US" sz="8000" i="1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8000" cap="none" dirty="0"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</a:p>
          <a:p>
            <a:pPr algn="just">
              <a:spcAft>
                <a:spcPts val="1200"/>
              </a:spcAft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5634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5" y="685801"/>
            <a:ext cx="10081197" cy="411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EVALUAREA – FORME ALTERNATIVE DE EVALUARE </a:t>
            </a:r>
            <a:endParaRPr lang="ro-R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75063" y="1471748"/>
            <a:ext cx="10307619" cy="370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Rela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ionarea 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programei școlare cu evaluarea - în termeni de descriere a rezultatelor învățării (programa școlară) și de măsurare a  acestora (evaluarea) </a:t>
            </a:r>
          </a:p>
          <a:p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Testul de evaluare predictivă, formativă, sumativă</a:t>
            </a:r>
          </a:p>
          <a:p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Proiectul – grila de (AUTO) evaluare</a:t>
            </a:r>
          </a:p>
          <a:p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Portofoliul</a:t>
            </a: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7100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93" y="468199"/>
            <a:ext cx="10396882" cy="237308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Grilă pentru evaluarea portofoliului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0700514"/>
              </p:ext>
            </p:extLst>
          </p:nvPr>
        </p:nvGraphicFramePr>
        <p:xfrm>
          <a:off x="677093" y="879566"/>
          <a:ext cx="6984275" cy="4598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216">
                  <a:extLst>
                    <a:ext uri="{9D8B030D-6E8A-4147-A177-3AD203B41FA5}">
                      <a16:colId xmlns:a16="http://schemas.microsoft.com/office/drawing/2014/main" val="1714399621"/>
                    </a:ext>
                  </a:extLst>
                </a:gridCol>
                <a:gridCol w="3152502">
                  <a:extLst>
                    <a:ext uri="{9D8B030D-6E8A-4147-A177-3AD203B41FA5}">
                      <a16:colId xmlns:a16="http://schemas.microsoft.com/office/drawing/2014/main" val="3233096654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val="3766142259"/>
                    </a:ext>
                  </a:extLst>
                </a:gridCol>
                <a:gridCol w="1156065">
                  <a:extLst>
                    <a:ext uri="{9D8B030D-6E8A-4147-A177-3AD203B41FA5}">
                      <a16:colId xmlns:a16="http://schemas.microsoft.com/office/drawing/2014/main" val="2761068952"/>
                    </a:ext>
                  </a:extLst>
                </a:gridCol>
              </a:tblGrid>
              <a:tr h="1614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Criteriul urmărit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Descriptori de performanţă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Punctaj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33971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Acordat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844259521"/>
                  </a:ext>
                </a:extLst>
              </a:tr>
              <a:tr h="133692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 general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Prezentarea portofoliului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3754679963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Foaia de început completată corect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134924119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cu competenţe cheie şi cele specifice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85538880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cu continuturile disciplinei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678354297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Evidenţiere grafică pentru titluri si subtitluri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515432257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 intocmite la timp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697621785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 ordonate cronologic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518849"/>
                  </a:ext>
                </a:extLst>
              </a:tr>
              <a:tr h="133692">
                <a:tc rowSpan="1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Conținut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Portofoliu complet numeric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796636114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Sistematizare pe obiective a materialelor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462630456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Utilizare imagini, scheme, tabele, hărţi ş.a.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912311655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Indicare provenienţă mteriale utilizate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806125400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Prezenţa concluziilor personale legate de subiect şi conţinut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387960885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Existenţa notelor (de subsol/finale) şi a bibliografiei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4286751253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Prezența unui glosar de termeni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853805185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Concluzii referitoare la vizite, excursii, participări evenimente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3426898219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Rezultatele evaluărilor sunt semnate de părinţi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771292733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Sunt prezentate măsuri de ameliorare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4116969370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Sunt prezente diplome, articole de presa, etc.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647895468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Materialele sunt suficiente si corespund temei alese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481568358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Materialele au conţinuturi semnificative pentru subiectul tratat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314982886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 este utilizată compilaţia de citate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847928293"/>
                  </a:ext>
                </a:extLst>
              </a:tr>
              <a:tr h="133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utilizează adecvat termenii de specialitate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743116086"/>
                  </a:ext>
                </a:extLst>
              </a:tr>
              <a:tr h="27490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 de redactare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Sunt respectate regulile, normele gramaticale, ortografice şi de punctuaţie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399556185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Claritatea, precizia şi proprietatea termenilor utilizaţi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3707215897"/>
                  </a:ext>
                </a:extLst>
              </a:tr>
              <a:tr h="27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Utilizarea adecvata a sitului funcţional: oficial-administrativ, ştiinţific, publicistic, beletristic, familiar/colocvial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249339929"/>
                  </a:ext>
                </a:extLst>
              </a:tr>
              <a:tr h="13369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Autoevaluarea portofoliului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Prezenţa grilei de autoevaluare completată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1508678718"/>
                  </a:ext>
                </a:extLst>
              </a:tr>
              <a:tr h="191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Prezenţa fişei de analiză a modului de învăţare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448805466"/>
                  </a:ext>
                </a:extLst>
              </a:tr>
              <a:tr h="1336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Total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8" marR="398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8" marR="39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8" marR="39868" marT="0" marB="0"/>
                </a:tc>
                <a:extLst>
                  <a:ext uri="{0D108BD9-81ED-4DB2-BD59-A6C34878D82A}">
                    <a16:rowId xmlns:a16="http://schemas.microsoft.com/office/drawing/2014/main" val="20070135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74688" y="2938560"/>
            <a:ext cx="184731" cy="2127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43150" algn="l"/>
              </a:tabLst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4529" y="5108357"/>
            <a:ext cx="2208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(Adaptată după Ampleev M.)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0306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Fişa de autoevaluare a portofoliului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384127"/>
            <a:ext cx="10394707" cy="3658135"/>
          </a:xfrm>
        </p:spPr>
        <p:txBody>
          <a:bodyPr>
            <a:noAutofit/>
          </a:bodyPr>
          <a:lstStyle/>
          <a:p>
            <a:endParaRPr lang="es-ES" sz="1100" dirty="0"/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1.  Ai efectuat integral şi la timp temele?       				Da / Nu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2. Ți-ai corectat greşelile?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Ți-ai refăcut temele greşite?              			</a:t>
            </a:r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Da / Nu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3. Respectă portofoliul tău structura corespunzătoare?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    (Coperte, pagina de titlu, pagina de gardă, cuprins)?              			Da / Nu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4. Urmărind calificativele şi notele obţinute la lucrări şi teme constaţi că: ai progresat / ai regresat / eşti constant;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5. Numeşte cea mai reuşită temă şi subiectele la care ai luat cele mai bune note .....................................;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6. Numeşte două elemente originale din portofoliul tău .......................;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7. Ce reuşeşti să faci mai bine acum faţă de începutul anului?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8. Consideri că ai dovedit originalitate, imaginaţie în organizarea portofoliului?               	Da / Nu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9. Ți-a plăcut să lucrez la redactarea lui?      				Da / Nu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10. Consideri că portofoliul tău merită calificativul / nota .............. pentru că: ..............................................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996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3790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Fişa de analiză a procesului de învăţare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427670"/>
            <a:ext cx="10394707" cy="3692970"/>
          </a:xfrm>
        </p:spPr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Am înţeles cu uşurinţă ...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 fost dificil să ...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Cea mai uşoară temă a fost ... pentru că ....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Învăţ mai uşor când ...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Învăţ cu dificultate când ...</a:t>
            </a:r>
          </a:p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Îmi propun să ...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694508"/>
            <a:ext cx="10203117" cy="101237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VALORIFICAREA TEXTULUI LITERAR – R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SPUNSUL CREATIV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– INTENSIV ȘI BILINGV</a:t>
            </a:r>
            <a:b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1851" y="1468583"/>
            <a:ext cx="10418656" cy="4100944"/>
          </a:xfrm>
        </p:spPr>
        <p:txBody>
          <a:bodyPr>
            <a:normAutofit fontScale="47500" lnSpcReduction="20000"/>
          </a:bodyPr>
          <a:lstStyle/>
          <a:p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800" b="1" dirty="0">
                <a:latin typeface="Arial" panose="020B0604020202020204" pitchFamily="34" charset="0"/>
                <a:cs typeface="Arial" panose="020B0604020202020204" pitchFamily="34" charset="0"/>
              </a:rPr>
              <a:t>COMPETENȚA DE MEDIERE</a:t>
            </a:r>
          </a:p>
          <a:p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Médiation de textes </a:t>
            </a:r>
            <a:endParaRPr lang="ro-RO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Transmettre des informations spécifiques à l’oral et à l’écrit </a:t>
            </a:r>
            <a:endParaRPr lang="ro-RO" sz="3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Expliquer des données (par ex. </a:t>
            </a:r>
            <a:r>
              <a:rPr lang="ro-RO" sz="38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es graphiques, diagrammes, tableaux…etc.) – à l’oral et à l’écrit </a:t>
            </a:r>
            <a:endParaRPr lang="ro-RO" sz="3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Traiter un texte - à l’oral et à l’écrit </a:t>
            </a:r>
            <a:endParaRPr lang="ro-RO" sz="3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Traduire un texte écrit - à l’oral à l ‘écrit</a:t>
            </a:r>
            <a:endParaRPr lang="ro-RO" sz="3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Prendre des notes (conférences, séminaires, réunions, etc.) </a:t>
            </a:r>
            <a:endParaRPr lang="ro-RO" sz="3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fr-FR" sz="3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Exprimer une réaction personnelle à l’égard de textes créatifs (dont la littérature) </a:t>
            </a:r>
            <a:endParaRPr lang="ro-RO" sz="3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800" cap="none" dirty="0">
                <a:latin typeface="Arial" panose="020B0604020202020204" pitchFamily="34" charset="0"/>
                <a:cs typeface="Arial" panose="020B0604020202020204" pitchFamily="34" charset="0"/>
              </a:rPr>
              <a:t>► Analyser et formuler des critiques de textes créatifs (dont la littérature)</a:t>
            </a:r>
            <a:endParaRPr lang="ro-RO" sz="3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882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VALORIFICAREA TEXTULUI LITERAR – R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SPUNSUL CREATIV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 – INTENSIV ȘI BILINGV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693941"/>
            <a:ext cx="10394707" cy="3311189"/>
          </a:xfrm>
        </p:spPr>
        <p:txBody>
          <a:bodyPr/>
          <a:lstStyle/>
          <a:p>
            <a:pPr marL="0" indent="0" algn="just">
              <a:buNone/>
            </a:pP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xprimer une réaction personnelle à l’égard des textes créatifs (incluant la littérature) </a:t>
            </a:r>
            <a:endParaRPr lang="ro-RO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B1+ - </a:t>
            </a: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peut relier les émotions ressenties par un personnage d’une œuvre aux émotions qu’il/elle a vécues.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A2 - </a:t>
            </a: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peut expliquer avec des phrases simples ce qu’il/elle a ressenti au sujet d’une œuvre littéraire.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84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791</TotalTime>
  <Words>1522</Words>
  <Application>Microsoft Office PowerPoint</Application>
  <PresentationFormat>Ecran lat</PresentationFormat>
  <Paragraphs>196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Wingdings</vt:lpstr>
      <vt:lpstr>Main Event</vt:lpstr>
      <vt:lpstr>PRIORITĂȚI </vt:lpstr>
      <vt:lpstr>LECTURA PROGRAMELOR ȘCOLARE ÎN VIGOARE ȘI ELABORAREA DOCUMENTELOR DE PROIECTARE CURRICULARĂ</vt:lpstr>
      <vt:lpstr>Cadrul EUROPEAN comun de referință pentru limbi ȘI Volumul COMPLEMENTAR – niveluri lingvistice</vt:lpstr>
      <vt:lpstr>EVALUAREA – FORME ALTERNATIVE DE EVALUARE </vt:lpstr>
      <vt:lpstr> Grilă pentru evaluarea portofoliului </vt:lpstr>
      <vt:lpstr>Fişa de autoevaluare a portofoliului</vt:lpstr>
      <vt:lpstr>Fişa de analiză a procesului de învăţare</vt:lpstr>
      <vt:lpstr>VALORIFICAREA TEXTULUI LITERAR – RĂSPUNSUL CREATIV – INTENSIV ȘI BILINGV </vt:lpstr>
      <vt:lpstr>VALORIFICAREA TEXTULUI LITERAR – RĂSPUNSUL CREATIV – INTENSIV ȘI BILINGV</vt:lpstr>
      <vt:lpstr>Prezentare PowerPoint</vt:lpstr>
      <vt:lpstr>Prezentare PowerPoint</vt:lpstr>
      <vt:lpstr>Prezentare PowerPoint</vt:lpstr>
      <vt:lpstr>RECOMANDĂRI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PRIORITatI</dc:title>
  <dc:creator>Manuela Delia</dc:creator>
  <cp:lastModifiedBy>Manuela</cp:lastModifiedBy>
  <cp:revision>97</cp:revision>
  <dcterms:created xsi:type="dcterms:W3CDTF">2022-09-01T06:41:11Z</dcterms:created>
  <dcterms:modified xsi:type="dcterms:W3CDTF">2022-09-09T04:47:05Z</dcterms:modified>
</cp:coreProperties>
</file>