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18288000" cy="10287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54" autoAdjust="0"/>
  </p:normalViewPr>
  <p:slideViewPr>
    <p:cSldViewPr>
      <p:cViewPr varScale="1">
        <p:scale>
          <a:sx n="47" d="100"/>
          <a:sy n="47" d="100"/>
        </p:scale>
        <p:origin x="113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292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50" b="0" i="0">
                <a:solidFill>
                  <a:srgbClr val="DE67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rgbClr val="181769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14400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10287000"/>
                </a:moveTo>
                <a:lnTo>
                  <a:pt x="9144000" y="10287000"/>
                </a:lnTo>
                <a:lnTo>
                  <a:pt x="9144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61A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9144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10287000"/>
                </a:lnTo>
                <a:close/>
              </a:path>
            </a:pathLst>
          </a:custGeom>
          <a:solidFill>
            <a:srgbClr val="DE6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50" b="0" i="0">
                <a:solidFill>
                  <a:srgbClr val="DE67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50" b="0" i="0">
                <a:solidFill>
                  <a:srgbClr val="DE67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292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18753" y="261977"/>
            <a:ext cx="4794250" cy="1303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50" b="0" i="0">
                <a:solidFill>
                  <a:srgbClr val="DE672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44370" y="4531524"/>
            <a:ext cx="10393680" cy="3795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rgbClr val="181769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nuale.edu.ro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70014" y="8232403"/>
            <a:ext cx="4114799" cy="20545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927750" y="4123181"/>
            <a:ext cx="4115435" cy="4112260"/>
            <a:chOff x="5927750" y="4123181"/>
            <a:chExt cx="4115435" cy="4112260"/>
          </a:xfrm>
        </p:grpSpPr>
        <p:sp>
          <p:nvSpPr>
            <p:cNvPr id="4" name="object 4"/>
            <p:cNvSpPr/>
            <p:nvPr/>
          </p:nvSpPr>
          <p:spPr>
            <a:xfrm>
              <a:off x="7985455" y="4123181"/>
              <a:ext cx="2057400" cy="2057400"/>
            </a:xfrm>
            <a:custGeom>
              <a:avLst/>
              <a:gdLst/>
              <a:ahLst/>
              <a:cxnLst/>
              <a:rect l="l" t="t" r="r" b="b"/>
              <a:pathLst>
                <a:path w="2057400" h="2057400">
                  <a:moveTo>
                    <a:pt x="2057400" y="2057400"/>
                  </a:moveTo>
                  <a:lnTo>
                    <a:pt x="0" y="2057400"/>
                  </a:lnTo>
                  <a:lnTo>
                    <a:pt x="0" y="0"/>
                  </a:lnTo>
                  <a:lnTo>
                    <a:pt x="2057400" y="0"/>
                  </a:lnTo>
                  <a:lnTo>
                    <a:pt x="2057400" y="2057400"/>
                  </a:lnTo>
                  <a:close/>
                </a:path>
              </a:pathLst>
            </a:custGeom>
            <a:solidFill>
              <a:srgbClr val="61A2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27750" y="6177777"/>
              <a:ext cx="2057400" cy="2057400"/>
            </a:xfrm>
            <a:custGeom>
              <a:avLst/>
              <a:gdLst/>
              <a:ahLst/>
              <a:cxnLst/>
              <a:rect l="l" t="t" r="r" b="b"/>
              <a:pathLst>
                <a:path w="2057400" h="2057400">
                  <a:moveTo>
                    <a:pt x="2057400" y="2057400"/>
                  </a:moveTo>
                  <a:lnTo>
                    <a:pt x="0" y="2057400"/>
                  </a:lnTo>
                  <a:lnTo>
                    <a:pt x="0" y="0"/>
                  </a:lnTo>
                  <a:lnTo>
                    <a:pt x="2057400" y="0"/>
                  </a:lnTo>
                  <a:lnTo>
                    <a:pt x="2057400" y="2057400"/>
                  </a:lnTo>
                  <a:close/>
                </a:path>
              </a:pathLst>
            </a:custGeom>
            <a:solidFill>
              <a:srgbClr val="FFC8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4158569" y="4123181"/>
            <a:ext cx="4114800" cy="2057400"/>
          </a:xfrm>
          <a:custGeom>
            <a:avLst/>
            <a:gdLst/>
            <a:ahLst/>
            <a:cxnLst/>
            <a:rect l="l" t="t" r="r" b="b"/>
            <a:pathLst>
              <a:path w="4114800" h="2057400">
                <a:moveTo>
                  <a:pt x="4114800" y="2057400"/>
                </a:moveTo>
                <a:lnTo>
                  <a:pt x="0" y="20574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2057400"/>
                </a:lnTo>
                <a:close/>
              </a:path>
            </a:pathLst>
          </a:custGeom>
          <a:solidFill>
            <a:srgbClr val="FDCB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00864" y="7902793"/>
            <a:ext cx="2057400" cy="2381250"/>
          </a:xfrm>
          <a:custGeom>
            <a:avLst/>
            <a:gdLst/>
            <a:ahLst/>
            <a:cxnLst/>
            <a:rect l="l" t="t" r="r" b="b"/>
            <a:pathLst>
              <a:path w="2057400" h="2381250">
                <a:moveTo>
                  <a:pt x="2057400" y="2381250"/>
                </a:moveTo>
                <a:lnTo>
                  <a:pt x="0" y="2381250"/>
                </a:lnTo>
                <a:lnTo>
                  <a:pt x="0" y="0"/>
                </a:lnTo>
                <a:lnTo>
                  <a:pt x="2057400" y="0"/>
                </a:lnTo>
                <a:lnTo>
                  <a:pt x="2057400" y="2381250"/>
                </a:lnTo>
                <a:close/>
              </a:path>
            </a:pathLst>
          </a:custGeom>
          <a:solidFill>
            <a:srgbClr val="29285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7985455" y="0"/>
            <a:ext cx="10302875" cy="10287000"/>
            <a:chOff x="7985455" y="0"/>
            <a:chExt cx="10302875" cy="10287000"/>
          </a:xfrm>
        </p:grpSpPr>
        <p:sp>
          <p:nvSpPr>
            <p:cNvPr id="9" name="object 9"/>
            <p:cNvSpPr/>
            <p:nvPr/>
          </p:nvSpPr>
          <p:spPr>
            <a:xfrm>
              <a:off x="12100864" y="0"/>
              <a:ext cx="2057400" cy="2066925"/>
            </a:xfrm>
            <a:custGeom>
              <a:avLst/>
              <a:gdLst/>
              <a:ahLst/>
              <a:cxnLst/>
              <a:rect l="l" t="t" r="r" b="b"/>
              <a:pathLst>
                <a:path w="2057400" h="2066925">
                  <a:moveTo>
                    <a:pt x="2057400" y="2066925"/>
                  </a:moveTo>
                  <a:lnTo>
                    <a:pt x="0" y="2066925"/>
                  </a:lnTo>
                  <a:lnTo>
                    <a:pt x="0" y="0"/>
                  </a:lnTo>
                  <a:lnTo>
                    <a:pt x="2057400" y="0"/>
                  </a:lnTo>
                  <a:lnTo>
                    <a:pt x="2057400" y="2066925"/>
                  </a:lnTo>
                  <a:close/>
                </a:path>
              </a:pathLst>
            </a:custGeom>
            <a:solidFill>
              <a:srgbClr val="459A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504676" y="1919569"/>
              <a:ext cx="2657474" cy="23717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043160" y="4123212"/>
              <a:ext cx="4114799" cy="41052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158569" y="6177777"/>
              <a:ext cx="4129429" cy="410922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158569" y="7010"/>
              <a:ext cx="4129430" cy="412428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985455" y="8131179"/>
              <a:ext cx="4114799" cy="2155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985455" y="6174302"/>
              <a:ext cx="2055297" cy="205739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Dreptunghi 19">
            <a:extLst>
              <a:ext uri="{FF2B5EF4-FFF2-40B4-BE49-F238E27FC236}">
                <a16:creationId xmlns:a16="http://schemas.microsoft.com/office/drawing/2014/main" id="{181C8F8B-3FF6-413E-9151-24338A09522A}"/>
              </a:ext>
            </a:extLst>
          </p:cNvPr>
          <p:cNvSpPr/>
          <p:nvPr/>
        </p:nvSpPr>
        <p:spPr>
          <a:xfrm>
            <a:off x="1295400" y="1104900"/>
            <a:ext cx="9906000" cy="318639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Consfătuirile inspectorilor pentru învățământ primar</a:t>
            </a:r>
          </a:p>
          <a:p>
            <a:pPr algn="ctr"/>
            <a:r>
              <a:rPr lang="ro-RO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6999" y="5"/>
            <a:ext cx="17011650" cy="9477375"/>
            <a:chOff x="1276999" y="5"/>
            <a:chExt cx="17011650" cy="9477375"/>
          </a:xfrm>
        </p:grpSpPr>
        <p:sp>
          <p:nvSpPr>
            <p:cNvPr id="3" name="object 3"/>
            <p:cNvSpPr/>
            <p:nvPr/>
          </p:nvSpPr>
          <p:spPr>
            <a:xfrm>
              <a:off x="1276999" y="5"/>
              <a:ext cx="17011650" cy="9477375"/>
            </a:xfrm>
            <a:custGeom>
              <a:avLst/>
              <a:gdLst/>
              <a:ahLst/>
              <a:cxnLst/>
              <a:rect l="l" t="t" r="r" b="b"/>
              <a:pathLst>
                <a:path w="17011650" h="9477375">
                  <a:moveTo>
                    <a:pt x="17011650" y="9477375"/>
                  </a:moveTo>
                  <a:lnTo>
                    <a:pt x="0" y="9477375"/>
                  </a:lnTo>
                  <a:lnTo>
                    <a:pt x="0" y="0"/>
                  </a:lnTo>
                  <a:lnTo>
                    <a:pt x="17011650" y="0"/>
                  </a:lnTo>
                  <a:lnTo>
                    <a:pt x="17011650" y="9477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28453" y="3036082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28453" y="3417082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28453" y="4179082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28453" y="4941082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09693" y="5484007"/>
              <a:ext cx="1358900" cy="19050"/>
            </a:xfrm>
            <a:custGeom>
              <a:avLst/>
              <a:gdLst/>
              <a:ahLst/>
              <a:cxnLst/>
              <a:rect l="l" t="t" r="r" b="b"/>
              <a:pathLst>
                <a:path w="1358900" h="19050">
                  <a:moveTo>
                    <a:pt x="1358327" y="19050"/>
                  </a:moveTo>
                  <a:lnTo>
                    <a:pt x="0" y="19050"/>
                  </a:lnTo>
                  <a:lnTo>
                    <a:pt x="0" y="0"/>
                  </a:lnTo>
                  <a:lnTo>
                    <a:pt x="1358327" y="0"/>
                  </a:lnTo>
                  <a:lnTo>
                    <a:pt x="1358327" y="19050"/>
                  </a:lnTo>
                  <a:close/>
                </a:path>
              </a:pathLst>
            </a:custGeom>
            <a:solidFill>
              <a:srgbClr val="181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28453" y="6084082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28453" y="6465082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28453" y="7227082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72779" y="2840159"/>
            <a:ext cx="10148570" cy="497840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abordarea intra-, inter-, pluridisciplinară 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a</a:t>
            </a:r>
            <a:r>
              <a:rPr sz="2150" b="1" spc="-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învățării;</a:t>
            </a:r>
            <a:endParaRPr sz="2150" dirty="0">
              <a:latin typeface="Noto Sans"/>
              <a:cs typeface="Noto Sans"/>
            </a:endParaRPr>
          </a:p>
          <a:p>
            <a:pPr marL="12700" marR="10795">
              <a:lnSpc>
                <a:spcPct val="116300"/>
              </a:lnSpc>
              <a:tabLst>
                <a:tab pos="1197610" algn="l"/>
                <a:tab pos="1887220" algn="l"/>
                <a:tab pos="1991995" algn="l"/>
                <a:tab pos="3103245" algn="l"/>
                <a:tab pos="3578225" algn="l"/>
                <a:tab pos="3601720" algn="l"/>
                <a:tab pos="4079240" algn="l"/>
                <a:tab pos="4874895" algn="l"/>
                <a:tab pos="4911725" algn="l"/>
                <a:tab pos="5219065" algn="l"/>
                <a:tab pos="5607685" algn="l"/>
                <a:tab pos="6386830" algn="l"/>
                <a:tab pos="6793230" algn="l"/>
                <a:tab pos="7334250" algn="l"/>
                <a:tab pos="8107045" algn="l"/>
                <a:tab pos="8584565" algn="l"/>
                <a:tab pos="9342120" algn="l"/>
                <a:tab pos="9963150" algn="l"/>
              </a:tabLst>
            </a:pP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valorificare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a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experienţei		d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e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viaţ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ă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	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a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elevilo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r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</a:t>
            </a:r>
            <a:r>
              <a:rPr sz="2150" b="1" spc="-5" dirty="0">
                <a:solidFill>
                  <a:srgbClr val="181769"/>
                </a:solidFill>
                <a:latin typeface="Noto Sans"/>
                <a:cs typeface="Noto Sans"/>
              </a:rPr>
              <a:t>î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n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procesul	d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e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învăţare</a:t>
            </a:r>
            <a:r>
              <a:rPr sz="2150" b="1" spc="10" dirty="0">
                <a:solidFill>
                  <a:srgbClr val="181769"/>
                </a:solidFill>
                <a:latin typeface="Noto Sans"/>
                <a:cs typeface="Noto Sans"/>
              </a:rPr>
              <a:t>,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a  achiziţiilor dobândite de elevi în familie, în diverse activităţi nonformale;  creare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a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uno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r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	situaţii	d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e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învăţar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e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car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e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încurajeaz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ă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interacţiune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a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cadru  didactic 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– 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elev, elev 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– 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elev, elev 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– 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cadru</a:t>
            </a:r>
            <a:r>
              <a:rPr sz="2150" b="1" spc="-20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didactic;</a:t>
            </a:r>
            <a:endParaRPr sz="2150" dirty="0">
              <a:latin typeface="Noto Sans"/>
              <a:cs typeface="Noto Sans"/>
            </a:endParaRPr>
          </a:p>
          <a:p>
            <a:pPr marL="12700" marR="5080" algn="just">
              <a:lnSpc>
                <a:spcPct val="116300"/>
              </a:lnSpc>
            </a:pP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menţinerea interesului elevilor pentru activitatea de învăţare prin  introducerea în lecţii 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a 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unui material didactic </a:t>
            </a:r>
            <a:r>
              <a:rPr sz="2150" b="1" u="heavy" spc="-1305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Noto Sans"/>
                <a:cs typeface="Noto Sans"/>
              </a:rPr>
              <a:t>a</a:t>
            </a:r>
            <a:r>
              <a:rPr lang="ro-RO" sz="2150" b="1" spc="76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150" b="1" u="heavy" dirty="0" err="1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Noto Sans"/>
                <a:cs typeface="Noto Sans"/>
              </a:rPr>
              <a:t>tractiv</a:t>
            </a:r>
            <a:r>
              <a:rPr sz="2150" b="1" u="heavy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Noto Sans"/>
                <a:cs typeface="Noto Sans"/>
              </a:rPr>
              <a:t> 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și relevant pentru  învățare;</a:t>
            </a:r>
            <a:endParaRPr sz="2150" dirty="0">
              <a:latin typeface="Noto Sans"/>
              <a:cs typeface="Noto Sans"/>
            </a:endParaRPr>
          </a:p>
          <a:p>
            <a:pPr marL="12700" algn="just">
              <a:lnSpc>
                <a:spcPct val="100000"/>
              </a:lnSpc>
              <a:spcBef>
                <a:spcPts val="420"/>
              </a:spcBef>
            </a:pP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utilizarea manualelor</a:t>
            </a:r>
            <a:r>
              <a:rPr sz="2150" b="1" spc="-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150" b="1" spc="-15" dirty="0">
                <a:solidFill>
                  <a:srgbClr val="181769"/>
                </a:solidFill>
                <a:latin typeface="Noto Sans"/>
                <a:cs typeface="Noto Sans"/>
              </a:rPr>
              <a:t>digitale;</a:t>
            </a:r>
            <a:endParaRPr sz="2150" dirty="0">
              <a:latin typeface="Noto Sans"/>
              <a:cs typeface="Noto Sans"/>
            </a:endParaRPr>
          </a:p>
          <a:p>
            <a:pPr marL="12700" marR="6350" algn="just">
              <a:lnSpc>
                <a:spcPct val="116300"/>
              </a:lnSpc>
            </a:pP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utilizarea experimentului în lecțiile de Științe ale naturii, în favoarea  observării experimentelor prezentate în manualele</a:t>
            </a:r>
            <a:r>
              <a:rPr sz="2150" b="1" spc="-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150" b="1" spc="-15" dirty="0">
                <a:solidFill>
                  <a:srgbClr val="181769"/>
                </a:solidFill>
                <a:latin typeface="Noto Sans"/>
                <a:cs typeface="Noto Sans"/>
              </a:rPr>
              <a:t>digitale;</a:t>
            </a:r>
            <a:endParaRPr sz="2150" dirty="0">
              <a:latin typeface="Noto Sans"/>
              <a:cs typeface="Noto Sans"/>
            </a:endParaRPr>
          </a:p>
          <a:p>
            <a:pPr marL="12700" marR="6985" algn="just">
              <a:lnSpc>
                <a:spcPct val="116300"/>
              </a:lnSpc>
            </a:pP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continuarea utilizării instrumentelor </a:t>
            </a:r>
            <a:r>
              <a:rPr sz="2150" b="1" spc="-15" dirty="0">
                <a:solidFill>
                  <a:srgbClr val="181769"/>
                </a:solidFill>
                <a:latin typeface="Noto Sans"/>
                <a:cs typeface="Noto Sans"/>
              </a:rPr>
              <a:t>digitale, 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formarea competențelor  </a:t>
            </a:r>
            <a:r>
              <a:rPr sz="2150" b="1" spc="-20" dirty="0">
                <a:solidFill>
                  <a:srgbClr val="181769"/>
                </a:solidFill>
                <a:latin typeface="Noto Sans"/>
                <a:cs typeface="Noto Sans"/>
              </a:rPr>
              <a:t>digitale 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și </a:t>
            </a:r>
            <a:r>
              <a:rPr sz="2150" b="1" spc="-15" dirty="0">
                <a:solidFill>
                  <a:srgbClr val="181769"/>
                </a:solidFill>
                <a:latin typeface="Noto Sans"/>
                <a:cs typeface="Noto Sans"/>
              </a:rPr>
              <a:t>integrarea 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eficientă în procesul de predare-</a:t>
            </a:r>
            <a:r>
              <a:rPr sz="2150" b="1" spc="5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învățare-evaluare;</a:t>
            </a:r>
            <a:endParaRPr sz="2150" dirty="0">
              <a:latin typeface="Noto Sans"/>
              <a:cs typeface="Noto San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971801" y="548217"/>
            <a:ext cx="8610600" cy="8842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650" b="1" spc="-79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o-RO" sz="5650" b="1" spc="-79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epere</a:t>
            </a:r>
            <a:r>
              <a:rPr lang="ro-RO" sz="5650" b="1" spc="-79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pentru  noul  an   școlar</a:t>
            </a:r>
            <a:endParaRPr sz="56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030200" y="846357"/>
            <a:ext cx="4944769" cy="3687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6999" y="0"/>
            <a:ext cx="17011650" cy="9477375"/>
            <a:chOff x="1276999" y="0"/>
            <a:chExt cx="17011650" cy="9477375"/>
          </a:xfrm>
        </p:grpSpPr>
        <p:sp>
          <p:nvSpPr>
            <p:cNvPr id="3" name="object 3"/>
            <p:cNvSpPr/>
            <p:nvPr/>
          </p:nvSpPr>
          <p:spPr>
            <a:xfrm>
              <a:off x="1276999" y="0"/>
              <a:ext cx="17011650" cy="9477375"/>
            </a:xfrm>
            <a:custGeom>
              <a:avLst/>
              <a:gdLst/>
              <a:ahLst/>
              <a:cxnLst/>
              <a:rect l="l" t="t" r="r" b="b"/>
              <a:pathLst>
                <a:path w="17011650" h="9477375">
                  <a:moveTo>
                    <a:pt x="17011650" y="9477375"/>
                  </a:moveTo>
                  <a:lnTo>
                    <a:pt x="0" y="9477375"/>
                  </a:lnTo>
                  <a:lnTo>
                    <a:pt x="0" y="0"/>
                  </a:lnTo>
                  <a:lnTo>
                    <a:pt x="17011650" y="0"/>
                  </a:lnTo>
                  <a:lnTo>
                    <a:pt x="17011650" y="9477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85092" y="849998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85092" y="1573898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85092" y="1935848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85092" y="2297798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85092" y="2659748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85092" y="3383648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85092" y="3745598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85092" y="4469498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85092" y="4831448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85092" y="5555348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85092" y="5917298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85092" y="6279248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85092" y="6641198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685092" y="7003148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85092" y="7365098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85092" y="7727048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986602" y="736958"/>
            <a:ext cx="11705590" cy="815569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350">
              <a:lnSpc>
                <a:spcPct val="115900"/>
              </a:lnSpc>
              <a:spcBef>
                <a:spcPts val="90"/>
              </a:spcBef>
            </a:pP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lecțiile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de </a:t>
            </a:r>
            <a:r>
              <a:rPr sz="2050" b="1" spc="20" dirty="0">
                <a:solidFill>
                  <a:srgbClr val="FF0000"/>
                </a:solidFill>
                <a:latin typeface="Noto Sans"/>
                <a:cs typeface="Noto Sans"/>
              </a:rPr>
              <a:t>AVAP</a:t>
            </a:r>
            <a:r>
              <a:rPr sz="2050" b="1" spc="20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vor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fi </a:t>
            </a:r>
            <a:r>
              <a:rPr sz="2050" b="1" spc="10" dirty="0">
                <a:solidFill>
                  <a:srgbClr val="FF0000"/>
                </a:solidFill>
                <a:latin typeface="Noto Sans"/>
                <a:cs typeface="Noto Sans"/>
              </a:rPr>
              <a:t>lecții </a:t>
            </a:r>
            <a:r>
              <a:rPr sz="2050" b="1" dirty="0">
                <a:solidFill>
                  <a:srgbClr val="FF0000"/>
                </a:solidFill>
                <a:latin typeface="Noto Sans"/>
                <a:cs typeface="Noto Sans"/>
              </a:rPr>
              <a:t>integrate </a:t>
            </a:r>
            <a:r>
              <a:rPr sz="2050" b="1" spc="10" dirty="0">
                <a:solidFill>
                  <a:srgbClr val="FF0000"/>
                </a:solidFill>
                <a:latin typeface="Noto Sans"/>
                <a:cs typeface="Noto Sans"/>
              </a:rPr>
              <a:t>la </a:t>
            </a:r>
            <a:r>
              <a:rPr sz="2050" b="1" spc="15" dirty="0">
                <a:solidFill>
                  <a:srgbClr val="FF0000"/>
                </a:solidFill>
                <a:latin typeface="Noto Sans"/>
                <a:cs typeface="Noto Sans"/>
              </a:rPr>
              <a:t>nivel intradisciplinar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, folosind tehnici îmbinate 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ori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de câte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ori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este posibil, din domenii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diferite: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pictură, desen, modelaj</a:t>
            </a:r>
            <a:r>
              <a:rPr sz="2050" b="1" spc="-6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etc.</a:t>
            </a:r>
            <a:endParaRPr sz="205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lecțiile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de </a:t>
            </a:r>
            <a:r>
              <a:rPr sz="2050" b="1" spc="25" dirty="0">
                <a:solidFill>
                  <a:srgbClr val="FF0000"/>
                </a:solidFill>
                <a:latin typeface="Noto Sans"/>
                <a:cs typeface="Noto Sans"/>
              </a:rPr>
              <a:t>MM</a:t>
            </a:r>
            <a:r>
              <a:rPr sz="2050" b="1" spc="2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vor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fi </a:t>
            </a:r>
            <a:r>
              <a:rPr sz="2050" b="1" spc="10" dirty="0">
                <a:solidFill>
                  <a:srgbClr val="FF0000"/>
                </a:solidFill>
                <a:latin typeface="Noto Sans"/>
                <a:cs typeface="Noto Sans"/>
              </a:rPr>
              <a:t>lecții </a:t>
            </a:r>
            <a:r>
              <a:rPr sz="2050" b="1" dirty="0">
                <a:solidFill>
                  <a:srgbClr val="FF0000"/>
                </a:solidFill>
                <a:latin typeface="Noto Sans"/>
                <a:cs typeface="Noto Sans"/>
              </a:rPr>
              <a:t>integrate </a:t>
            </a:r>
            <a:r>
              <a:rPr sz="2050" b="1" spc="15" dirty="0">
                <a:solidFill>
                  <a:srgbClr val="FF0000"/>
                </a:solidFill>
                <a:latin typeface="Noto Sans"/>
                <a:cs typeface="Noto Sans"/>
              </a:rPr>
              <a:t>(muzică +</a:t>
            </a:r>
            <a:r>
              <a:rPr sz="2050" b="1" spc="-55" dirty="0">
                <a:solidFill>
                  <a:srgbClr val="FF0000"/>
                </a:solidFill>
                <a:latin typeface="Noto Sans"/>
                <a:cs typeface="Noto Sans"/>
              </a:rPr>
              <a:t> </a:t>
            </a:r>
            <a:r>
              <a:rPr sz="2050" b="1" spc="15" dirty="0">
                <a:solidFill>
                  <a:srgbClr val="FF0000"/>
                </a:solidFill>
                <a:latin typeface="Noto Sans"/>
                <a:cs typeface="Noto Sans"/>
              </a:rPr>
              <a:t>mișcare)</a:t>
            </a:r>
            <a:endParaRPr sz="2050" dirty="0">
              <a:solidFill>
                <a:srgbClr val="FF0000"/>
              </a:solidFill>
              <a:latin typeface="Noto Sans"/>
              <a:cs typeface="Noto Sans"/>
            </a:endParaRPr>
          </a:p>
          <a:p>
            <a:pPr marL="12700" marR="970915">
              <a:lnSpc>
                <a:spcPts val="2850"/>
              </a:lnSpc>
              <a:spcBef>
                <a:spcPts val="160"/>
              </a:spcBef>
            </a:pP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lecțiile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de </a:t>
            </a:r>
            <a:r>
              <a:rPr sz="2050" b="1" spc="25" dirty="0">
                <a:solidFill>
                  <a:srgbClr val="FF0000"/>
                </a:solidFill>
                <a:latin typeface="Noto Sans"/>
                <a:cs typeface="Noto Sans"/>
              </a:rPr>
              <a:t>MEM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vor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fi </a:t>
            </a:r>
            <a:r>
              <a:rPr sz="2050" b="1" spc="10" dirty="0">
                <a:solidFill>
                  <a:srgbClr val="FF0000"/>
                </a:solidFill>
                <a:latin typeface="Noto Sans"/>
                <a:cs typeface="Noto Sans"/>
              </a:rPr>
              <a:t>lecții </a:t>
            </a:r>
            <a:r>
              <a:rPr sz="2050" b="1" dirty="0">
                <a:solidFill>
                  <a:srgbClr val="FF0000"/>
                </a:solidFill>
                <a:latin typeface="Noto Sans"/>
                <a:cs typeface="Noto Sans"/>
              </a:rPr>
              <a:t>integrate </a:t>
            </a:r>
            <a:r>
              <a:rPr sz="2050" b="1" spc="10" dirty="0">
                <a:solidFill>
                  <a:srgbClr val="FF0000"/>
                </a:solidFill>
                <a:latin typeface="Noto Sans"/>
                <a:cs typeface="Noto Sans"/>
              </a:rPr>
              <a:t>( </a:t>
            </a:r>
            <a:r>
              <a:rPr sz="2050" b="1" spc="15" dirty="0">
                <a:solidFill>
                  <a:srgbClr val="FF0000"/>
                </a:solidFill>
                <a:latin typeface="Noto Sans"/>
                <a:cs typeface="Noto Sans"/>
              </a:rPr>
              <a:t>matematică + explorarea mediului) 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produsele obținute în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lecțiile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de </a:t>
            </a:r>
            <a:r>
              <a:rPr sz="2050" b="1" spc="20" dirty="0">
                <a:solidFill>
                  <a:srgbClr val="FF0000"/>
                </a:solidFill>
                <a:latin typeface="Noto Sans"/>
                <a:cs typeface="Noto Sans"/>
              </a:rPr>
              <a:t>AVAP</a:t>
            </a:r>
            <a:r>
              <a:rPr sz="2050" b="1" spc="20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vor stimula/ încuraja creativitatea</a:t>
            </a:r>
            <a:r>
              <a:rPr sz="2050" b="1" spc="-80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copiilor;</a:t>
            </a:r>
            <a:endParaRPr sz="2050" dirty="0">
              <a:latin typeface="Noto Sans"/>
              <a:cs typeface="Noto Sans"/>
            </a:endParaRPr>
          </a:p>
          <a:p>
            <a:pPr marL="12700" marR="12700">
              <a:lnSpc>
                <a:spcPts val="2850"/>
              </a:lnSpc>
            </a:pP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realizarea proiectelor acasă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(părți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din proiect se pot face acasă </a:t>
            </a:r>
            <a:r>
              <a:rPr sz="2050" b="1" spc="20" dirty="0">
                <a:solidFill>
                  <a:srgbClr val="181769"/>
                </a:solidFill>
                <a:latin typeface="Noto Sans"/>
                <a:cs typeface="Noto Sans"/>
              </a:rPr>
              <a:t>numai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dacă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elevii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au 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achiziții</a:t>
            </a:r>
            <a:r>
              <a:rPr sz="2050" b="1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corespunzătoare;</a:t>
            </a:r>
            <a:endParaRPr sz="205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2050" b="1" spc="15" dirty="0">
                <a:solidFill>
                  <a:srgbClr val="FF0000"/>
                </a:solidFill>
                <a:latin typeface="Noto Sans"/>
                <a:cs typeface="Noto Sans"/>
              </a:rPr>
              <a:t>proiectele se fac </a:t>
            </a:r>
            <a:r>
              <a:rPr sz="2050" b="1" spc="10" dirty="0">
                <a:solidFill>
                  <a:srgbClr val="FF0000"/>
                </a:solidFill>
                <a:latin typeface="Noto Sans"/>
                <a:cs typeface="Noto Sans"/>
              </a:rPr>
              <a:t>la </a:t>
            </a:r>
            <a:r>
              <a:rPr sz="2050" b="1" spc="15" dirty="0">
                <a:solidFill>
                  <a:srgbClr val="FF0000"/>
                </a:solidFill>
                <a:latin typeface="Noto Sans"/>
                <a:cs typeface="Noto Sans"/>
              </a:rPr>
              <a:t>școală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, </a:t>
            </a:r>
            <a:r>
              <a:rPr sz="2050" b="1" spc="20" dirty="0">
                <a:solidFill>
                  <a:srgbClr val="181769"/>
                </a:solidFill>
                <a:latin typeface="Noto Sans"/>
                <a:cs typeface="Noto Sans"/>
              </a:rPr>
              <a:t>nu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într-o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lecție,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ci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pe parcursul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unității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de</a:t>
            </a:r>
            <a:r>
              <a:rPr sz="2050" b="1" spc="-8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învățare;</a:t>
            </a:r>
            <a:endParaRPr sz="2050" dirty="0">
              <a:latin typeface="Noto Sans"/>
              <a:cs typeface="Noto Sans"/>
            </a:endParaRPr>
          </a:p>
          <a:p>
            <a:pPr marL="12700" marR="12700">
              <a:lnSpc>
                <a:spcPts val="2850"/>
              </a:lnSpc>
              <a:spcBef>
                <a:spcPts val="160"/>
              </a:spcBef>
            </a:pP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atenție acordată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riscului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de pierdere a interesului elevului față de învățare (din cauza 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cantității, dificultății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sau monotoniei temelor</a:t>
            </a:r>
            <a:r>
              <a:rPr sz="2050" b="1" spc="-20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etc.);</a:t>
            </a:r>
            <a:endParaRPr sz="205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atenție acordată oboselii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fizice și</a:t>
            </a:r>
            <a:r>
              <a:rPr sz="2050" b="1" spc="-3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emoționale;</a:t>
            </a:r>
            <a:endParaRPr sz="2050" dirty="0">
              <a:latin typeface="Noto Sans"/>
              <a:cs typeface="Noto Sans"/>
            </a:endParaRPr>
          </a:p>
          <a:p>
            <a:pPr marL="12700" marR="5080">
              <a:lnSpc>
                <a:spcPts val="2850"/>
              </a:lnSpc>
              <a:spcBef>
                <a:spcPts val="160"/>
              </a:spcBef>
            </a:pP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atenție acordată timpului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liber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destinat unor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activități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recreative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(activități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sportive, 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artistice, </a:t>
            </a:r>
            <a:r>
              <a:rPr sz="2050" b="1" spc="5" dirty="0">
                <a:solidFill>
                  <a:srgbClr val="181769"/>
                </a:solidFill>
                <a:latin typeface="Noto Sans"/>
                <a:cs typeface="Noto Sans"/>
              </a:rPr>
              <a:t>gospodărești,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lectură</a:t>
            </a:r>
            <a:r>
              <a:rPr sz="2050" b="1" spc="-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etc.);</a:t>
            </a:r>
            <a:endParaRPr sz="2050" dirty="0">
              <a:latin typeface="Noto Sans"/>
              <a:cs typeface="Noto Sans"/>
            </a:endParaRPr>
          </a:p>
          <a:p>
            <a:pPr marL="12700" marR="3563620">
              <a:lnSpc>
                <a:spcPts val="2850"/>
              </a:lnSpc>
            </a:pP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orientarea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elevilor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în aplicarea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diferitelor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tehnici de învățare;  orientarea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elevilor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spre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relația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efort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/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concentrare – reușită;  centrarea demersului spre învățare, încurajarea</a:t>
            </a:r>
            <a:r>
              <a:rPr sz="2050" b="1" spc="-10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curiozității;</a:t>
            </a:r>
            <a:endParaRPr sz="2050" dirty="0">
              <a:latin typeface="Noto Sans"/>
              <a:cs typeface="Noto Sans"/>
            </a:endParaRPr>
          </a:p>
          <a:p>
            <a:pPr marL="12700" marR="1572260">
              <a:lnSpc>
                <a:spcPts val="2850"/>
              </a:lnSpc>
            </a:pP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susținerea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elevilor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prin comentarii pozitive; încurajarea constantă a</a:t>
            </a:r>
            <a:r>
              <a:rPr sz="2050" b="1" spc="-3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elevilor;  </a:t>
            </a:r>
            <a:endParaRPr lang="ro-RO" sz="2050" b="1" spc="15" dirty="0">
              <a:solidFill>
                <a:srgbClr val="181769"/>
              </a:solidFill>
              <a:latin typeface="Noto Sans"/>
              <a:cs typeface="Noto Sans"/>
            </a:endParaRPr>
          </a:p>
          <a:p>
            <a:pPr marL="12700" marR="1572260">
              <a:lnSpc>
                <a:spcPts val="2850"/>
              </a:lnSpc>
            </a:pPr>
            <a:r>
              <a:rPr sz="2050" b="1" spc="15" dirty="0" err="1">
                <a:solidFill>
                  <a:srgbClr val="181769"/>
                </a:solidFill>
                <a:latin typeface="Noto Sans"/>
                <a:cs typeface="Noto Sans"/>
              </a:rPr>
              <a:t>favorizarea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 formării competențelor, </a:t>
            </a:r>
            <a:r>
              <a:rPr sz="2050" b="1" spc="20" dirty="0">
                <a:solidFill>
                  <a:srgbClr val="FF0000"/>
                </a:solidFill>
                <a:latin typeface="Noto Sans"/>
                <a:cs typeface="Noto Sans"/>
              </a:rPr>
              <a:t>NU</a:t>
            </a:r>
            <a:r>
              <a:rPr sz="2050" b="1" spc="20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achiziția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de</a:t>
            </a:r>
            <a:r>
              <a:rPr sz="2050" b="1" spc="-40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cunoștințe;</a:t>
            </a:r>
            <a:endParaRPr sz="205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229"/>
              </a:spcBef>
            </a:pP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alternarea </a:t>
            </a:r>
            <a:r>
              <a:rPr sz="2050" b="1" spc="10" dirty="0">
                <a:solidFill>
                  <a:srgbClr val="181769"/>
                </a:solidFill>
                <a:latin typeface="Noto Sans"/>
                <a:cs typeface="Noto Sans"/>
              </a:rPr>
              <a:t>activităților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ca </a:t>
            </a:r>
            <a:r>
              <a:rPr sz="2050" b="1" spc="-20" dirty="0">
                <a:solidFill>
                  <a:srgbClr val="181769"/>
                </a:solidFill>
                <a:latin typeface="Noto Sans"/>
                <a:cs typeface="Noto Sans"/>
              </a:rPr>
              <a:t>grad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de</a:t>
            </a:r>
            <a:r>
              <a:rPr sz="2050" b="1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dificultate;</a:t>
            </a:r>
            <a:endParaRPr sz="205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oferirea unui model de entuziasm de către cadrele</a:t>
            </a:r>
            <a:r>
              <a:rPr sz="2050" b="1" spc="-6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050" b="1" spc="15" dirty="0">
                <a:solidFill>
                  <a:srgbClr val="181769"/>
                </a:solidFill>
                <a:latin typeface="Noto Sans"/>
                <a:cs typeface="Noto Sans"/>
              </a:rPr>
              <a:t>didactice;</a:t>
            </a:r>
            <a:endParaRPr sz="2050" dirty="0">
              <a:latin typeface="Noto Sans"/>
              <a:cs typeface="Noto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898452" y="371605"/>
            <a:ext cx="3676649" cy="46291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43940" y="-7620"/>
            <a:ext cx="17259300" cy="9391650"/>
            <a:chOff x="1028700" y="0"/>
            <a:chExt cx="17259300" cy="9391650"/>
          </a:xfrm>
        </p:grpSpPr>
        <p:sp>
          <p:nvSpPr>
            <p:cNvPr id="3" name="object 3"/>
            <p:cNvSpPr/>
            <p:nvPr/>
          </p:nvSpPr>
          <p:spPr>
            <a:xfrm>
              <a:off x="1028700" y="0"/>
              <a:ext cx="17259300" cy="9391650"/>
            </a:xfrm>
            <a:custGeom>
              <a:avLst/>
              <a:gdLst/>
              <a:ahLst/>
              <a:cxnLst/>
              <a:rect l="l" t="t" r="r" b="b"/>
              <a:pathLst>
                <a:path w="17259300" h="9391650">
                  <a:moveTo>
                    <a:pt x="17259300" y="9391650"/>
                  </a:moveTo>
                  <a:lnTo>
                    <a:pt x="0" y="9391650"/>
                  </a:lnTo>
                  <a:lnTo>
                    <a:pt x="0" y="0"/>
                  </a:lnTo>
                  <a:lnTo>
                    <a:pt x="17259300" y="0"/>
                  </a:lnTo>
                  <a:lnTo>
                    <a:pt x="17259300" y="93916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310360" y="598219"/>
              <a:ext cx="3591974" cy="31051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95400" y="1543056"/>
            <a:ext cx="13030200" cy="6286336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584200" marR="5080" indent="-571500">
              <a:lnSpc>
                <a:spcPts val="3970"/>
              </a:lnSpc>
              <a:spcBef>
                <a:spcPts val="520"/>
              </a:spcBef>
              <a:buFont typeface="Arial" panose="020B0604020202020204" pitchFamily="34" charset="0"/>
              <a:buChar char="•"/>
              <a:tabLst>
                <a:tab pos="2237740" algn="l"/>
                <a:tab pos="4103370" algn="l"/>
                <a:tab pos="4646930" algn="l"/>
                <a:tab pos="7025005" algn="l"/>
              </a:tabLst>
            </a:pPr>
            <a:r>
              <a:rPr sz="3600" spc="-28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3600" spc="-6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sz="3600" spc="-6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600" spc="-28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o-RO" sz="3600" spc="-28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600" spc="-29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3600" spc="-4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3600" spc="-4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</a:t>
            </a:r>
            <a:r>
              <a:rPr sz="36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36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45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600" spc="-28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3600" spc="-44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600" spc="-33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3600" spc="-33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vată</a:t>
            </a:r>
            <a:r>
              <a:rPr sz="36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600" spc="-3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6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600" spc="-39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3600" spc="-35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600" spc="-27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3600" spc="-6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6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600" spc="-6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600" spc="-4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000" spc="6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000" spc="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6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000" spc="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600" spc="1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6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000" spc="-2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3600" spc="-33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600" spc="-35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o-RO" sz="3600" spc="-35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respunzător</a:t>
            </a:r>
            <a:r>
              <a:rPr sz="3000" spc="12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3600" spc="-19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</a:t>
            </a:r>
            <a:r>
              <a:rPr lang="ro-RO" sz="3600" spc="-19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600" spc="-19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mei</a:t>
            </a:r>
            <a:r>
              <a:rPr sz="3600" spc="-19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32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3600" spc="-22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000" spc="-22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600" spc="-22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gani</a:t>
            </a:r>
            <a:r>
              <a:rPr sz="3000" spc="-22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sz="3600" spc="-22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000" spc="-22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600" spc="-22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3600" spc="-3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3600" spc="-3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activității, </a:t>
            </a:r>
            <a:r>
              <a:rPr sz="3000" spc="-12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3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3600" spc="-3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tipului de sarcină</a:t>
            </a:r>
            <a:r>
              <a:rPr sz="3000" spc="-18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o-RO" sz="3000" spc="-180" dirty="0">
              <a:solidFill>
                <a:srgbClr val="1817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5080" indent="-457200">
              <a:lnSpc>
                <a:spcPts val="3970"/>
              </a:lnSpc>
              <a:spcBef>
                <a:spcPts val="520"/>
              </a:spcBef>
              <a:buFont typeface="Arial" panose="020B0604020202020204" pitchFamily="34" charset="0"/>
              <a:buChar char="•"/>
              <a:tabLst>
                <a:tab pos="2237740" algn="l"/>
                <a:tab pos="4103370" algn="l"/>
                <a:tab pos="4646930" algn="l"/>
                <a:tab pos="7025005" algn="l"/>
              </a:tabLst>
            </a:pPr>
            <a:r>
              <a:rPr sz="3000" spc="-18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33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amenaja</a:t>
            </a:r>
            <a:r>
              <a:rPr sz="3000" spc="-33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600" spc="-33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 </a:t>
            </a:r>
            <a:r>
              <a:rPr sz="3600" spc="-25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sz="3600" spc="-25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600" spc="-25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sala</a:t>
            </a:r>
            <a:r>
              <a:rPr sz="3600" spc="-229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32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3600" spc="-25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</a:t>
            </a:r>
            <a:r>
              <a:rPr sz="3000" spc="-25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600" spc="-25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sz="3600" spc="-25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600" spc="-25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unui spațiu pentru lectură</a:t>
            </a:r>
            <a:r>
              <a:rPr sz="3000" spc="-12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sz="3600" spc="-3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3600" spc="-3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minibibliotecilor  utilizate pentru popularizare de carte și pentru facilitarea lecturii</a:t>
            </a:r>
            <a:r>
              <a:rPr sz="3000" spc="-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marR="13335" indent="-571500">
              <a:lnSpc>
                <a:spcPts val="3970"/>
              </a:lnSpc>
              <a:buFont typeface="Arial" panose="020B0604020202020204" pitchFamily="34" charset="0"/>
              <a:buChar char="•"/>
              <a:tabLst>
                <a:tab pos="2219960" algn="l"/>
                <a:tab pos="3996690" algn="l"/>
                <a:tab pos="4641850" algn="l"/>
                <a:tab pos="6031865" algn="l"/>
                <a:tab pos="6567170" algn="l"/>
                <a:tab pos="8005445" algn="l"/>
              </a:tabLst>
            </a:pPr>
            <a:r>
              <a:rPr lang="ro-RO" sz="3600" spc="-45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amenajarea   </a:t>
            </a:r>
            <a:r>
              <a:rPr sz="3600" spc="-33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600" spc="-44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600" spc="-29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o-RO" sz="3600" spc="-29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trelor</a:t>
            </a:r>
            <a:r>
              <a:rPr lang="ro-RO" sz="3600" spc="-29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0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600" spc="-28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3600" spc="-36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6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36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</a:t>
            </a:r>
            <a:r>
              <a:rPr sz="30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3600" spc="-29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</a:t>
            </a:r>
            <a:r>
              <a:rPr sz="3600" spc="-21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36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36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spațiile destinate clasei pregătitoare</a:t>
            </a:r>
            <a:r>
              <a:rPr sz="3000" spc="-2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marR="9525" indent="-571500">
              <a:lnSpc>
                <a:spcPts val="3970"/>
              </a:lnSpc>
              <a:buFont typeface="Arial" panose="020B0604020202020204" pitchFamily="34" charset="0"/>
              <a:buChar char="•"/>
            </a:pPr>
            <a:r>
              <a:rPr sz="3600" spc="-23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</a:t>
            </a:r>
            <a:r>
              <a:rPr sz="3000" spc="-23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600" spc="-23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sz="3600" spc="-23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0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</a:t>
            </a:r>
            <a:r>
              <a:rPr lang="ro-RO" sz="3600" spc="-204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relor</a:t>
            </a:r>
            <a:r>
              <a:rPr sz="3000" spc="-20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</a:t>
            </a:r>
            <a:r>
              <a:rPr sz="3000" spc="-2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600" spc="-2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ice </a:t>
            </a:r>
            <a:r>
              <a:rPr sz="3600" spc="-25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sz="3600" spc="-25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2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o-RO" sz="3600" spc="-22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sigurarea</a:t>
            </a:r>
            <a:r>
              <a:rPr lang="ro-RO" sz="3600" spc="-22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unui climat educațional </a:t>
            </a:r>
            <a:r>
              <a:rPr sz="3600" spc="-23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i="1" spc="6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prietenos</a:t>
            </a:r>
            <a:r>
              <a:rPr sz="2500" i="1" spc="6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3600" spc="-3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3600" spc="-3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unui afișaj adecvat nivelului de </a:t>
            </a:r>
            <a:r>
              <a:rPr lang="ro-RO" sz="3600" spc="-37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vîrstă</a:t>
            </a:r>
            <a:r>
              <a:rPr lang="ro-RO" sz="3600" spc="-3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elevilor, care să se adapteze nivelului de vârstă</a:t>
            </a:r>
            <a:r>
              <a:rPr sz="3600" spc="-16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18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sz="3600" spc="-13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sz="3000" spc="-13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600" spc="-13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</a:t>
            </a:r>
            <a:r>
              <a:rPr sz="3000" spc="-13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r, </a:t>
            </a:r>
            <a:r>
              <a:rPr sz="3600" spc="-2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sz="3600" spc="-2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3600" spc="-2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600" spc="-2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600" spc="-229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lang="ro-RO" sz="3600" spc="-229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600" spc="-22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o-RO" sz="3600" spc="-27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adapteze evoluției învățării</a:t>
            </a:r>
            <a:r>
              <a:rPr sz="3000" spc="-15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ro-RO" sz="3000" spc="-150" dirty="0">
              <a:solidFill>
                <a:srgbClr val="1817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marR="9525" indent="-571500">
              <a:lnSpc>
                <a:spcPts val="3970"/>
              </a:lnSpc>
              <a:buFont typeface="Arial" panose="020B0604020202020204" pitchFamily="34" charset="0"/>
              <a:buChar char="•"/>
            </a:pPr>
            <a:r>
              <a:rPr lang="ro-RO" sz="3600" spc="-229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calitatea relației stabilite cu elevii- climatul educațional</a:t>
            </a:r>
            <a:r>
              <a:rPr sz="3000" spc="-20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  <a:endParaRPr lang="ro-RO" sz="3000" spc="-204" dirty="0">
              <a:solidFill>
                <a:srgbClr val="1817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marR="9525" indent="-571500">
              <a:lnSpc>
                <a:spcPts val="3970"/>
              </a:lnSpc>
              <a:buFont typeface="Arial" panose="020B0604020202020204" pitchFamily="34" charset="0"/>
              <a:buChar char="•"/>
            </a:pPr>
            <a:r>
              <a:rPr sz="3600" spc="-254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000" spc="-254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3600" spc="-254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3000" spc="-254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600" spc="-254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</a:t>
            </a:r>
            <a:r>
              <a:rPr sz="3000" spc="-254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600" spc="-254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sz="3600" spc="-25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spc="-25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ro-RO" sz="3600" spc="-25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sz="3600" spc="-229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 </a:t>
            </a:r>
            <a:r>
              <a:rPr sz="3600" spc="-32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3600" spc="-25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</a:t>
            </a:r>
            <a:r>
              <a:rPr sz="3000" spc="-25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600" spc="-25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 </a:t>
            </a:r>
            <a:r>
              <a:rPr sz="3600" spc="-3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3600" spc="-3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unor  materiale permanente care sunt vizualizate de către elevi și susțin învățarea</a:t>
            </a:r>
            <a:r>
              <a:rPr sz="3000" spc="-22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218752" y="261977"/>
            <a:ext cx="5754047" cy="13022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3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Mediu</a:t>
            </a:r>
            <a:r>
              <a:rPr lang="ro-RO" spc="-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pc="-5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pc="-1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școlar</a:t>
            </a:r>
            <a:endParaRPr spc="-127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6999" y="0"/>
            <a:ext cx="17011650" cy="9477375"/>
            <a:chOff x="1276999" y="0"/>
            <a:chExt cx="17011650" cy="9477375"/>
          </a:xfrm>
        </p:grpSpPr>
        <p:sp>
          <p:nvSpPr>
            <p:cNvPr id="3" name="object 3"/>
            <p:cNvSpPr/>
            <p:nvPr/>
          </p:nvSpPr>
          <p:spPr>
            <a:xfrm>
              <a:off x="1276999" y="0"/>
              <a:ext cx="17011650" cy="9477375"/>
            </a:xfrm>
            <a:custGeom>
              <a:avLst/>
              <a:gdLst/>
              <a:ahLst/>
              <a:cxnLst/>
              <a:rect l="l" t="t" r="r" b="b"/>
              <a:pathLst>
                <a:path w="17011650" h="9477375">
                  <a:moveTo>
                    <a:pt x="17011650" y="9477375"/>
                  </a:moveTo>
                  <a:lnTo>
                    <a:pt x="0" y="9477375"/>
                  </a:lnTo>
                  <a:lnTo>
                    <a:pt x="0" y="0"/>
                  </a:lnTo>
                  <a:lnTo>
                    <a:pt x="17011650" y="0"/>
                  </a:lnTo>
                  <a:lnTo>
                    <a:pt x="17011650" y="9477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052754" y="1679447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2754" y="2441447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52754" y="3203447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297081" y="1483524"/>
            <a:ext cx="10144125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>
              <a:lnSpc>
                <a:spcPct val="116300"/>
              </a:lnSpc>
              <a:spcBef>
                <a:spcPts val="95"/>
              </a:spcBef>
              <a:tabLst>
                <a:tab pos="1374140" algn="l"/>
                <a:tab pos="2547620" algn="l"/>
                <a:tab pos="3053080" algn="l"/>
                <a:tab pos="4766945" algn="l"/>
                <a:tab pos="5223510" algn="l"/>
                <a:tab pos="6734809" algn="l"/>
                <a:tab pos="8580755" algn="l"/>
                <a:tab pos="9500235" algn="l"/>
              </a:tabLst>
            </a:pPr>
            <a:r>
              <a:rPr sz="2150" b="1" dirty="0">
                <a:solidFill>
                  <a:srgbClr val="FF0000"/>
                </a:solidFill>
                <a:latin typeface="Noto Sans"/>
                <a:cs typeface="Noto Sans"/>
              </a:rPr>
              <a:t>testare</a:t>
            </a:r>
            <a:r>
              <a:rPr sz="2150" b="1" spc="5" dirty="0">
                <a:solidFill>
                  <a:srgbClr val="FF0000"/>
                </a:solidFill>
                <a:latin typeface="Noto Sans"/>
                <a:cs typeface="Noto Sans"/>
              </a:rPr>
              <a:t>a</a:t>
            </a:r>
            <a:r>
              <a:rPr sz="2150" b="1" dirty="0">
                <a:solidFill>
                  <a:srgbClr val="FF0000"/>
                </a:solidFill>
                <a:latin typeface="Noto Sans"/>
                <a:cs typeface="Noto Sans"/>
              </a:rPr>
              <a:t>	</a:t>
            </a:r>
            <a:r>
              <a:rPr sz="2150" b="1" spc="-5" dirty="0">
                <a:solidFill>
                  <a:srgbClr val="FF0000"/>
                </a:solidFill>
                <a:latin typeface="Noto Sans"/>
                <a:cs typeface="Noto Sans"/>
              </a:rPr>
              <a:t>inițial</a:t>
            </a:r>
            <a:r>
              <a:rPr sz="2150" b="1" spc="5" dirty="0">
                <a:solidFill>
                  <a:srgbClr val="FF0000"/>
                </a:solidFill>
                <a:latin typeface="Noto Sans"/>
                <a:cs typeface="Noto Sans"/>
              </a:rPr>
              <a:t>ă</a:t>
            </a:r>
            <a:r>
              <a:rPr sz="2150" b="1" dirty="0">
                <a:solidFill>
                  <a:srgbClr val="FF0000"/>
                </a:solidFill>
                <a:latin typeface="Noto Sans"/>
                <a:cs typeface="Noto Sans"/>
              </a:rPr>
              <a:t>	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s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e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desfășoar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ă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</a:t>
            </a:r>
            <a:r>
              <a:rPr sz="2150" b="1" spc="-5" dirty="0">
                <a:solidFill>
                  <a:srgbClr val="181769"/>
                </a:solidFill>
                <a:latin typeface="Noto Sans"/>
                <a:cs typeface="Noto Sans"/>
              </a:rPr>
              <a:t>l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a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începutul	semestrului	întâi</a:t>
            </a:r>
            <a:r>
              <a:rPr sz="2150" b="1" spc="10" dirty="0">
                <a:solidFill>
                  <a:srgbClr val="181769"/>
                </a:solidFill>
                <a:latin typeface="Noto Sans"/>
                <a:cs typeface="Noto Sans"/>
              </a:rPr>
              <a:t>,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</a:t>
            </a:r>
            <a:r>
              <a:rPr sz="2150" b="1" spc="-5" dirty="0">
                <a:solidFill>
                  <a:srgbClr val="181769"/>
                </a:solidFill>
                <a:latin typeface="Noto Sans"/>
                <a:cs typeface="Noto Sans"/>
              </a:rPr>
              <a:t>fiin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d  precedată de două săptămâni de</a:t>
            </a:r>
            <a:r>
              <a:rPr sz="2150" b="1" spc="-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recapitulare;</a:t>
            </a:r>
            <a:endParaRPr sz="2150" dirty="0">
              <a:latin typeface="Noto Sans"/>
              <a:cs typeface="Noto Sans"/>
            </a:endParaRPr>
          </a:p>
          <a:p>
            <a:pPr marL="12700" marR="7620">
              <a:lnSpc>
                <a:spcPct val="116300"/>
              </a:lnSpc>
            </a:pP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evaluările inițiale devin reper pentru adaptarea procesului de învățare la  particularitățile beneficiarului</a:t>
            </a:r>
            <a:r>
              <a:rPr sz="2150" b="1" spc="-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direct;</a:t>
            </a:r>
            <a:endParaRPr sz="2150" dirty="0">
              <a:latin typeface="Noto Sans"/>
              <a:cs typeface="Noto Sans"/>
            </a:endParaRPr>
          </a:p>
          <a:p>
            <a:pPr marL="12700" marR="5080">
              <a:lnSpc>
                <a:spcPct val="116300"/>
              </a:lnSpc>
              <a:tabLst>
                <a:tab pos="3736340" algn="l"/>
              </a:tabLst>
            </a:pP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se  vor</a:t>
            </a:r>
            <a:r>
              <a:rPr sz="2150" b="1" spc="-9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analiza</a:t>
            </a:r>
            <a:r>
              <a:rPr sz="2150" b="1" spc="23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rezultatele	și se vor identifica problemele tipice și modul  de acțiune didactică necesar pentru 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a 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fi aplicat în noul an</a:t>
            </a:r>
            <a:r>
              <a:rPr sz="2150" b="1" spc="-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școlar.</a:t>
            </a:r>
            <a:endParaRPr sz="2150" dirty="0">
              <a:latin typeface="Noto Sans"/>
              <a:cs typeface="Noto San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40713" y="4024921"/>
            <a:ext cx="107291" cy="4582632"/>
            <a:chOff x="2043229" y="3965447"/>
            <a:chExt cx="104775" cy="4257675"/>
          </a:xfrm>
        </p:grpSpPr>
        <p:sp>
          <p:nvSpPr>
            <p:cNvPr id="9" name="object 9"/>
            <p:cNvSpPr/>
            <p:nvPr/>
          </p:nvSpPr>
          <p:spPr>
            <a:xfrm>
              <a:off x="2052754" y="3965447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52754" y="5108447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52754" y="6251447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52754" y="7394447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43229" y="8127872"/>
              <a:ext cx="95250" cy="952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297081" y="3769524"/>
            <a:ext cx="4052570" cy="755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5"/>
              </a:spcBef>
              <a:tabLst>
                <a:tab pos="615315" algn="l"/>
                <a:tab pos="1661795" algn="l"/>
                <a:tab pos="2946400" algn="l"/>
                <a:tab pos="3740785" algn="l"/>
              </a:tabLst>
            </a:pPr>
            <a:r>
              <a:rPr sz="2150" b="1" spc="-5" dirty="0">
                <a:solidFill>
                  <a:srgbClr val="FF0000"/>
                </a:solidFill>
                <a:latin typeface="Noto Sans"/>
                <a:cs typeface="Noto Sans"/>
              </a:rPr>
              <a:t>l</a:t>
            </a:r>
            <a:r>
              <a:rPr sz="2150" b="1" spc="5" dirty="0">
                <a:solidFill>
                  <a:srgbClr val="FF0000"/>
                </a:solidFill>
                <a:latin typeface="Noto Sans"/>
                <a:cs typeface="Noto Sans"/>
              </a:rPr>
              <a:t>a</a:t>
            </a:r>
            <a:r>
              <a:rPr sz="2150" b="1" dirty="0">
                <a:solidFill>
                  <a:srgbClr val="FF0000"/>
                </a:solidFill>
                <a:latin typeface="Noto Sans"/>
                <a:cs typeface="Noto Sans"/>
              </a:rPr>
              <a:t>	clas</a:t>
            </a:r>
            <a:r>
              <a:rPr sz="2150" b="1" spc="5" dirty="0">
                <a:solidFill>
                  <a:srgbClr val="FF0000"/>
                </a:solidFill>
                <a:latin typeface="Noto Sans"/>
                <a:cs typeface="Noto Sans"/>
              </a:rPr>
              <a:t>a</a:t>
            </a:r>
            <a:r>
              <a:rPr sz="2150" b="1" dirty="0">
                <a:solidFill>
                  <a:srgbClr val="FF0000"/>
                </a:solidFill>
                <a:latin typeface="Noto Sans"/>
                <a:cs typeface="Noto Sans"/>
              </a:rPr>
              <a:t>	pre</a:t>
            </a:r>
            <a:r>
              <a:rPr sz="2150" b="1" spc="-145" dirty="0">
                <a:solidFill>
                  <a:srgbClr val="FF0000"/>
                </a:solidFill>
                <a:latin typeface="Noto Sans"/>
                <a:cs typeface="Noto Sans"/>
              </a:rPr>
              <a:t>g</a:t>
            </a:r>
            <a:r>
              <a:rPr sz="2150" b="1" dirty="0">
                <a:solidFill>
                  <a:srgbClr val="FF0000"/>
                </a:solidFill>
                <a:latin typeface="Noto Sans"/>
                <a:cs typeface="Noto Sans"/>
              </a:rPr>
              <a:t>ătitoar</a:t>
            </a:r>
            <a:r>
              <a:rPr sz="2150" b="1" spc="5" dirty="0">
                <a:solidFill>
                  <a:srgbClr val="FF0000"/>
                </a:solidFill>
                <a:latin typeface="Noto Sans"/>
                <a:cs typeface="Noto Sans"/>
              </a:rPr>
              <a:t>e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se  comportamentului	copiilor</a:t>
            </a:r>
            <a:endParaRPr sz="2150" dirty="0">
              <a:latin typeface="Noto Sans"/>
              <a:cs typeface="Noto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02862" y="3769524"/>
            <a:ext cx="5842635" cy="7550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4295">
              <a:lnSpc>
                <a:spcPct val="116300"/>
              </a:lnSpc>
              <a:spcBef>
                <a:spcPts val="95"/>
              </a:spcBef>
              <a:tabLst>
                <a:tab pos="617855" algn="l"/>
                <a:tab pos="762635" algn="l"/>
                <a:tab pos="1832610" algn="l"/>
                <a:tab pos="1868805" algn="l"/>
                <a:tab pos="3371850" algn="l"/>
                <a:tab pos="3726815" algn="l"/>
                <a:tab pos="4884420" algn="l"/>
                <a:tab pos="5663565" algn="l"/>
              </a:tabLst>
            </a:pP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v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a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	</a:t>
            </a:r>
            <a:r>
              <a:rPr sz="2150" b="1" spc="-5" dirty="0">
                <a:solidFill>
                  <a:srgbClr val="181769"/>
                </a:solidFill>
                <a:latin typeface="Noto Sans"/>
                <a:cs typeface="Noto Sans"/>
              </a:rPr>
              <a:t>iniți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a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</a:t>
            </a:r>
            <a:r>
              <a:rPr sz="2150" b="1" dirty="0">
                <a:solidFill>
                  <a:srgbClr val="FF0000"/>
                </a:solidFill>
                <a:latin typeface="Noto Sans"/>
                <a:cs typeface="Noto Sans"/>
              </a:rPr>
              <a:t>observare</a:t>
            </a:r>
            <a:r>
              <a:rPr sz="2150" b="1" spc="5" dirty="0">
                <a:solidFill>
                  <a:srgbClr val="FF0000"/>
                </a:solidFill>
                <a:latin typeface="Noto Sans"/>
                <a:cs typeface="Noto Sans"/>
              </a:rPr>
              <a:t>a</a:t>
            </a:r>
            <a:r>
              <a:rPr sz="2150" b="1" dirty="0">
                <a:solidFill>
                  <a:srgbClr val="FF0000"/>
                </a:solidFill>
                <a:latin typeface="Noto Sans"/>
                <a:cs typeface="Noto Sans"/>
              </a:rPr>
              <a:t>	</a:t>
            </a:r>
            <a:r>
              <a:rPr lang="ro-RO" sz="2150" b="1" dirty="0">
                <a:solidFill>
                  <a:srgbClr val="FF0000"/>
                </a:solidFill>
                <a:latin typeface="Noto Sans"/>
                <a:cs typeface="Noto Sans"/>
              </a:rPr>
              <a:t> </a:t>
            </a:r>
            <a:r>
              <a:rPr sz="2150" b="1" dirty="0" err="1">
                <a:solidFill>
                  <a:srgbClr val="FF0000"/>
                </a:solidFill>
                <a:latin typeface="Noto Sans"/>
                <a:cs typeface="Noto Sans"/>
              </a:rPr>
              <a:t>sistematic</a:t>
            </a:r>
            <a:r>
              <a:rPr sz="2150" b="1" spc="5" dirty="0" err="1">
                <a:solidFill>
                  <a:srgbClr val="FF0000"/>
                </a:solidFill>
                <a:latin typeface="Noto Sans"/>
                <a:cs typeface="Noto Sans"/>
              </a:rPr>
              <a:t>ă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a  </a:t>
            </a:r>
            <a:r>
              <a:rPr sz="2150" b="1" spc="-5" dirty="0">
                <a:solidFill>
                  <a:srgbClr val="181769"/>
                </a:solidFill>
                <a:latin typeface="Noto Sans"/>
                <a:cs typeface="Noto Sans"/>
              </a:rPr>
              <a:t>î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n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timpul		jocurilo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r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derulat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e</a:t>
            </a:r>
            <a:r>
              <a:rPr sz="2150" b="1" dirty="0">
                <a:solidFill>
                  <a:srgbClr val="181769"/>
                </a:solidFill>
                <a:latin typeface="Noto Sans"/>
                <a:cs typeface="Noto Sans"/>
              </a:rPr>
              <a:t>	pentr</a:t>
            </a:r>
            <a:r>
              <a:rPr sz="2150" b="1" spc="5" dirty="0">
                <a:solidFill>
                  <a:srgbClr val="181769"/>
                </a:solidFill>
                <a:latin typeface="Noto Sans"/>
                <a:cs typeface="Noto Sans"/>
              </a:rPr>
              <a:t>u</a:t>
            </a:r>
            <a:endParaRPr sz="2150" dirty="0">
              <a:latin typeface="Noto Sans"/>
              <a:cs typeface="Noto Sans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xfrm>
            <a:off x="2293924" y="4531524"/>
            <a:ext cx="10144126" cy="4198201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64795" algn="just">
              <a:lnSpc>
                <a:spcPct val="100000"/>
              </a:lnSpc>
              <a:spcBef>
                <a:spcPts val="515"/>
              </a:spcBef>
            </a:pPr>
            <a:r>
              <a:rPr dirty="0"/>
              <a:t>cunoaşterea</a:t>
            </a:r>
            <a:r>
              <a:rPr spc="-5" dirty="0"/>
              <a:t> </a:t>
            </a:r>
            <a:r>
              <a:rPr spc="-20" dirty="0"/>
              <a:t>psihopedagogică;</a:t>
            </a:r>
          </a:p>
          <a:p>
            <a:pPr marL="264795" marR="5080" algn="just">
              <a:lnSpc>
                <a:spcPct val="116300"/>
              </a:lnSpc>
            </a:pPr>
            <a:r>
              <a:rPr dirty="0">
                <a:solidFill>
                  <a:srgbClr val="FF0000"/>
                </a:solidFill>
              </a:rPr>
              <a:t>evaluarea inițială </a:t>
            </a:r>
            <a:r>
              <a:rPr dirty="0"/>
              <a:t>trebuie să fie </a:t>
            </a:r>
            <a:r>
              <a:rPr dirty="0">
                <a:solidFill>
                  <a:srgbClr val="FF0000"/>
                </a:solidFill>
              </a:rPr>
              <a:t>relevantă </a:t>
            </a:r>
            <a:r>
              <a:rPr dirty="0"/>
              <a:t>pentru cadrul didactic, din  perspectiva </a:t>
            </a:r>
            <a:r>
              <a:rPr spc="-15" dirty="0"/>
              <a:t>asigurării </a:t>
            </a:r>
            <a:r>
              <a:rPr dirty="0"/>
              <a:t>continuității învățării; </a:t>
            </a:r>
            <a:r>
              <a:rPr spc="5" dirty="0"/>
              <a:t>nu </a:t>
            </a:r>
            <a:r>
              <a:rPr dirty="0"/>
              <a:t>se vor trece în </a:t>
            </a:r>
            <a:r>
              <a:rPr spc="-20" dirty="0"/>
              <a:t>catalog  </a:t>
            </a:r>
            <a:r>
              <a:rPr dirty="0"/>
              <a:t>calificativele;</a:t>
            </a:r>
          </a:p>
          <a:p>
            <a:pPr marL="264795" marR="5080" algn="just">
              <a:lnSpc>
                <a:spcPct val="116300"/>
              </a:lnSpc>
            </a:pPr>
            <a:r>
              <a:rPr dirty="0"/>
              <a:t>aplicarea unor probe de evaluare corect concepute, care </a:t>
            </a:r>
            <a:r>
              <a:rPr spc="-20" dirty="0"/>
              <a:t>asigură </a:t>
            </a:r>
            <a:r>
              <a:rPr dirty="0"/>
              <a:t>șanse  </a:t>
            </a:r>
            <a:r>
              <a:rPr spc="-30" dirty="0"/>
              <a:t>egale </a:t>
            </a:r>
            <a:r>
              <a:rPr dirty="0"/>
              <a:t>pentru toți elevii (</a:t>
            </a:r>
            <a:r>
              <a:rPr dirty="0">
                <a:solidFill>
                  <a:srgbClr val="FF0000"/>
                </a:solidFill>
              </a:rPr>
              <a:t>fiecare item are 3 niveluri: nivel minimal, mediu,  maximal</a:t>
            </a:r>
            <a:r>
              <a:rPr dirty="0"/>
              <a:t>);</a:t>
            </a:r>
          </a:p>
          <a:p>
            <a:pPr marL="264795" algn="just">
              <a:lnSpc>
                <a:spcPct val="100000"/>
              </a:lnSpc>
              <a:spcBef>
                <a:spcPts val="420"/>
              </a:spcBef>
            </a:pPr>
            <a:r>
              <a:rPr dirty="0"/>
              <a:t>monitorizarea coerentă </a:t>
            </a:r>
            <a:r>
              <a:rPr spc="5" dirty="0"/>
              <a:t>a </a:t>
            </a:r>
            <a:r>
              <a:rPr spc="-15" dirty="0"/>
              <a:t>progresului</a:t>
            </a:r>
            <a:r>
              <a:rPr spc="-10" dirty="0"/>
              <a:t> </a:t>
            </a:r>
            <a:r>
              <a:rPr dirty="0"/>
              <a:t>elevilor;</a:t>
            </a:r>
          </a:p>
          <a:p>
            <a:pPr marL="1035050" marR="210820" indent="-1022985" algn="just">
              <a:lnSpc>
                <a:spcPts val="2850"/>
              </a:lnSpc>
              <a:spcBef>
                <a:spcPts val="140"/>
              </a:spcBef>
            </a:pPr>
            <a:r>
              <a:rPr sz="2050" dirty="0"/>
              <a:t>respectarea </a:t>
            </a:r>
            <a:r>
              <a:rPr sz="2050" spc="-15" dirty="0"/>
              <a:t>algoritmului </a:t>
            </a:r>
            <a:r>
              <a:rPr sz="2050" dirty="0"/>
              <a:t>specific proiectării evaluărilor de sinteză (</a:t>
            </a:r>
            <a:r>
              <a:rPr sz="2050" dirty="0" err="1"/>
              <a:t>sumative</a:t>
            </a:r>
            <a:r>
              <a:rPr sz="2050" dirty="0"/>
              <a:t>);</a:t>
            </a:r>
            <a:endParaRPr lang="ro-RO" sz="2050" dirty="0"/>
          </a:p>
          <a:p>
            <a:pPr marL="1035050" marR="210820" indent="-1022985" algn="just">
              <a:lnSpc>
                <a:spcPts val="2850"/>
              </a:lnSpc>
              <a:spcBef>
                <a:spcPts val="140"/>
              </a:spcBef>
            </a:pPr>
            <a:r>
              <a:rPr sz="2050" dirty="0" err="1"/>
              <a:t>adecvarea</a:t>
            </a:r>
            <a:r>
              <a:rPr sz="2050" dirty="0"/>
              <a:t> itemilor la competențele vizate în evaluarea</a:t>
            </a:r>
            <a:r>
              <a:rPr sz="2050" spc="10" dirty="0"/>
              <a:t> </a:t>
            </a:r>
            <a:r>
              <a:rPr sz="2050" dirty="0"/>
              <a:t>sumativă;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723607" y="562765"/>
            <a:ext cx="5418455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0" spc="-1310" dirty="0">
                <a:solidFill>
                  <a:srgbClr val="DE672D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R</a:t>
            </a:r>
            <a:r>
              <a:rPr lang="ro-RO" sz="8000" spc="-1310" dirty="0" err="1">
                <a:solidFill>
                  <a:srgbClr val="DE672D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epere</a:t>
            </a:r>
            <a:r>
              <a:rPr lang="ro-RO" sz="8000" spc="-1310" dirty="0">
                <a:solidFill>
                  <a:srgbClr val="DE672D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    pentru </a:t>
            </a:r>
            <a:endParaRPr sz="8000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877941" y="1486690"/>
            <a:ext cx="5109845" cy="12426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ro-RO" sz="8000" spc="-1245" dirty="0">
                <a:solidFill>
                  <a:srgbClr val="DE672D"/>
                </a:solidFill>
                <a:latin typeface="Candara" panose="020E0502030303020204" pitchFamily="34" charset="0"/>
                <a:cs typeface="Arial"/>
              </a:rPr>
              <a:t>n</a:t>
            </a:r>
            <a:r>
              <a:rPr sz="8000" spc="-1245" dirty="0" err="1">
                <a:solidFill>
                  <a:srgbClr val="DE672D"/>
                </a:solidFill>
                <a:latin typeface="Candara" panose="020E0502030303020204" pitchFamily="34" charset="0"/>
                <a:cs typeface="Arial"/>
              </a:rPr>
              <a:t>ou</a:t>
            </a:r>
            <a:r>
              <a:rPr lang="ro-RO" sz="8000" spc="-1245" dirty="0">
                <a:solidFill>
                  <a:srgbClr val="DE672D"/>
                </a:solidFill>
                <a:latin typeface="Candara" panose="020E0502030303020204" pitchFamily="34" charset="0"/>
                <a:cs typeface="Arial"/>
              </a:rPr>
              <a:t>l   a</a:t>
            </a:r>
            <a:r>
              <a:rPr sz="8000" spc="-1505" dirty="0">
                <a:solidFill>
                  <a:srgbClr val="DE672D"/>
                </a:solidFill>
                <a:latin typeface="Candara" panose="020E0502030303020204" pitchFamily="34" charset="0"/>
                <a:cs typeface="Arial"/>
              </a:rPr>
              <a:t>n</a:t>
            </a:r>
            <a:r>
              <a:rPr sz="8000" spc="-1245" dirty="0">
                <a:solidFill>
                  <a:srgbClr val="DE672D"/>
                </a:solidFill>
                <a:latin typeface="Candara" panose="020E0502030303020204" pitchFamily="34" charset="0"/>
                <a:cs typeface="Arial"/>
              </a:rPr>
              <a:t> </a:t>
            </a:r>
            <a:r>
              <a:rPr lang="ro-RO" sz="8000" spc="-1425" dirty="0">
                <a:solidFill>
                  <a:srgbClr val="DE672D"/>
                </a:solidFill>
                <a:latin typeface="Candara" panose="020E0502030303020204" pitchFamily="34" charset="0"/>
                <a:cs typeface="Arial"/>
              </a:rPr>
              <a:t>     ș</a:t>
            </a:r>
            <a:r>
              <a:rPr sz="8000" spc="-1425" dirty="0" err="1">
                <a:solidFill>
                  <a:srgbClr val="DE672D"/>
                </a:solidFill>
                <a:latin typeface="Candara" panose="020E0502030303020204" pitchFamily="34" charset="0"/>
                <a:cs typeface="Arial"/>
              </a:rPr>
              <a:t>colar</a:t>
            </a:r>
            <a:endParaRPr sz="8000" dirty="0">
              <a:latin typeface="Candara" panose="020E0502030303020204" pitchFamily="34" charset="0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061351" y="3322960"/>
            <a:ext cx="4540850" cy="52845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564394" y="217507"/>
            <a:ext cx="4341606" cy="9290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5900" spc="-695" dirty="0">
                <a:solidFill>
                  <a:srgbClr val="FF0000"/>
                </a:solidFill>
              </a:rPr>
              <a:t>Evaluare</a:t>
            </a:r>
            <a:endParaRPr sz="5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6999" y="0"/>
            <a:ext cx="17011650" cy="9477375"/>
            <a:chOff x="1276999" y="0"/>
            <a:chExt cx="17011650" cy="9477375"/>
          </a:xfrm>
        </p:grpSpPr>
        <p:sp>
          <p:nvSpPr>
            <p:cNvPr id="3" name="object 3"/>
            <p:cNvSpPr/>
            <p:nvPr/>
          </p:nvSpPr>
          <p:spPr>
            <a:xfrm>
              <a:off x="1276999" y="0"/>
              <a:ext cx="17011650" cy="9477375"/>
            </a:xfrm>
            <a:custGeom>
              <a:avLst/>
              <a:gdLst/>
              <a:ahLst/>
              <a:cxnLst/>
              <a:rect l="l" t="t" r="r" b="b"/>
              <a:pathLst>
                <a:path w="17011650" h="9477375">
                  <a:moveTo>
                    <a:pt x="17011650" y="9477375"/>
                  </a:moveTo>
                  <a:lnTo>
                    <a:pt x="0" y="9477375"/>
                  </a:lnTo>
                  <a:lnTo>
                    <a:pt x="0" y="0"/>
                  </a:lnTo>
                  <a:lnTo>
                    <a:pt x="17011650" y="0"/>
                  </a:lnTo>
                  <a:lnTo>
                    <a:pt x="17011650" y="9477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158673" y="194431"/>
              <a:ext cx="4733940" cy="59340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50827" y="2246625"/>
              <a:ext cx="114300" cy="114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50827" y="3589650"/>
              <a:ext cx="114300" cy="114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50827" y="4932675"/>
              <a:ext cx="114300" cy="114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50827" y="5828025"/>
              <a:ext cx="114300" cy="114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35932" y="2022985"/>
            <a:ext cx="10754360" cy="4949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620" algn="just">
              <a:lnSpc>
                <a:spcPct val="115199"/>
              </a:lnSpc>
              <a:spcBef>
                <a:spcPts val="95"/>
              </a:spcBef>
            </a:pPr>
            <a:r>
              <a:rPr sz="2550" b="1" spc="5" dirty="0">
                <a:solidFill>
                  <a:srgbClr val="181769"/>
                </a:solidFill>
                <a:latin typeface="Noto Sans"/>
                <a:cs typeface="Noto Sans"/>
              </a:rPr>
              <a:t>atenţie acordată sarcinilor de învățare, în raport cu ritmul de  lucru al elevilor; temele pentru acasă să fie corect conectate la  învăţarea din clasă şi</a:t>
            </a:r>
            <a:r>
              <a:rPr sz="2550" b="1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550" b="1" spc="5" dirty="0">
                <a:solidFill>
                  <a:srgbClr val="181769"/>
                </a:solidFill>
                <a:latin typeface="Noto Sans"/>
                <a:cs typeface="Noto Sans"/>
              </a:rPr>
              <a:t>diferențiate;</a:t>
            </a:r>
            <a:endParaRPr sz="2550">
              <a:latin typeface="Noto Sans"/>
              <a:cs typeface="Noto Sans"/>
            </a:endParaRPr>
          </a:p>
          <a:p>
            <a:pPr marL="12700" marR="6350" algn="just">
              <a:lnSpc>
                <a:spcPct val="115199"/>
              </a:lnSpc>
            </a:pPr>
            <a:r>
              <a:rPr sz="2550" b="1" spc="5" dirty="0">
                <a:solidFill>
                  <a:srgbClr val="181769"/>
                </a:solidFill>
                <a:latin typeface="Noto Sans"/>
                <a:cs typeface="Noto Sans"/>
              </a:rPr>
              <a:t>temele pe care </a:t>
            </a:r>
            <a:r>
              <a:rPr sz="2550" b="1" dirty="0">
                <a:solidFill>
                  <a:srgbClr val="181769"/>
                </a:solidFill>
                <a:latin typeface="Noto Sans"/>
                <a:cs typeface="Noto Sans"/>
              </a:rPr>
              <a:t>elevii </a:t>
            </a:r>
            <a:r>
              <a:rPr sz="2550" b="1" spc="5" dirty="0">
                <a:solidFill>
                  <a:srgbClr val="181769"/>
                </a:solidFill>
                <a:latin typeface="Noto Sans"/>
                <a:cs typeface="Noto Sans"/>
              </a:rPr>
              <a:t>le efectuează acasă trebuie verificate şi  corectate de către cadrul didactic şi discutate cu elevii; temele </a:t>
            </a:r>
            <a:r>
              <a:rPr sz="2550" b="1" spc="10" dirty="0">
                <a:solidFill>
                  <a:srgbClr val="181769"/>
                </a:solidFill>
                <a:latin typeface="Noto Sans"/>
                <a:cs typeface="Noto Sans"/>
              </a:rPr>
              <a:t>nu  </a:t>
            </a:r>
            <a:r>
              <a:rPr sz="2550" b="1" spc="5" dirty="0">
                <a:solidFill>
                  <a:srgbClr val="181769"/>
                </a:solidFill>
                <a:latin typeface="Noto Sans"/>
                <a:cs typeface="Noto Sans"/>
              </a:rPr>
              <a:t>trebuie folosite ca</a:t>
            </a:r>
            <a:r>
              <a:rPr sz="2550" b="1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550" b="1" spc="5" dirty="0">
                <a:solidFill>
                  <a:srgbClr val="181769"/>
                </a:solidFill>
                <a:latin typeface="Noto Sans"/>
                <a:cs typeface="Noto Sans"/>
              </a:rPr>
              <a:t>pedeapsă;</a:t>
            </a:r>
            <a:endParaRPr sz="2550">
              <a:latin typeface="Noto Sans"/>
              <a:cs typeface="Noto Sans"/>
            </a:endParaRPr>
          </a:p>
          <a:p>
            <a:pPr marL="12700" marR="10795" algn="just">
              <a:lnSpc>
                <a:spcPct val="115199"/>
              </a:lnSpc>
            </a:pPr>
            <a:r>
              <a:rPr sz="2550" b="1" spc="5" dirty="0">
                <a:solidFill>
                  <a:srgbClr val="181769"/>
                </a:solidFill>
                <a:latin typeface="Noto Sans"/>
                <a:cs typeface="Noto Sans"/>
              </a:rPr>
              <a:t>constatările făcute trebuie să fie punct de pornire pentru  </a:t>
            </a:r>
            <a:r>
              <a:rPr sz="2550" b="1" dirty="0">
                <a:solidFill>
                  <a:srgbClr val="181769"/>
                </a:solidFill>
                <a:latin typeface="Noto Sans"/>
                <a:cs typeface="Noto Sans"/>
              </a:rPr>
              <a:t>activităţile </a:t>
            </a:r>
            <a:r>
              <a:rPr sz="2550" b="1" spc="5" dirty="0">
                <a:solidFill>
                  <a:srgbClr val="181769"/>
                </a:solidFill>
                <a:latin typeface="Noto Sans"/>
                <a:cs typeface="Noto Sans"/>
              </a:rPr>
              <a:t>și </a:t>
            </a:r>
            <a:r>
              <a:rPr sz="2550" b="1" dirty="0">
                <a:solidFill>
                  <a:srgbClr val="181769"/>
                </a:solidFill>
                <a:latin typeface="Noto Sans"/>
                <a:cs typeface="Noto Sans"/>
              </a:rPr>
              <a:t>deciziile </a:t>
            </a:r>
            <a:r>
              <a:rPr sz="2550" b="1" spc="-30" dirty="0">
                <a:solidFill>
                  <a:srgbClr val="181769"/>
                </a:solidFill>
                <a:latin typeface="Noto Sans"/>
                <a:cs typeface="Noto Sans"/>
              </a:rPr>
              <a:t>pedagogice</a:t>
            </a:r>
            <a:r>
              <a:rPr sz="2550" b="1" spc="1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550" b="1" spc="5" dirty="0">
                <a:solidFill>
                  <a:srgbClr val="181769"/>
                </a:solidFill>
                <a:latin typeface="Noto Sans"/>
                <a:cs typeface="Noto Sans"/>
              </a:rPr>
              <a:t>ulterioare;</a:t>
            </a:r>
            <a:endParaRPr sz="2550">
              <a:latin typeface="Noto Sans"/>
              <a:cs typeface="Noto Sans"/>
            </a:endParaRPr>
          </a:p>
          <a:p>
            <a:pPr marL="12700" marR="5080" algn="just">
              <a:lnSpc>
                <a:spcPct val="115199"/>
              </a:lnSpc>
            </a:pPr>
            <a:r>
              <a:rPr sz="2550" b="1" spc="5" dirty="0">
                <a:solidFill>
                  <a:srgbClr val="181769"/>
                </a:solidFill>
                <a:latin typeface="Noto Sans"/>
                <a:cs typeface="Noto Sans"/>
              </a:rPr>
              <a:t>pentru temele corectate se fac aprecieri, recomandări care să  aibă caracter stimulativ pentru </a:t>
            </a:r>
            <a:r>
              <a:rPr sz="2550" b="1" dirty="0">
                <a:solidFill>
                  <a:srgbClr val="181769"/>
                </a:solidFill>
                <a:latin typeface="Noto Sans"/>
                <a:cs typeface="Noto Sans"/>
              </a:rPr>
              <a:t>elevi. </a:t>
            </a:r>
            <a:r>
              <a:rPr sz="2550" b="1" spc="5" dirty="0">
                <a:solidFill>
                  <a:srgbClr val="181769"/>
                </a:solidFill>
                <a:latin typeface="Noto Sans"/>
                <a:cs typeface="Noto Sans"/>
              </a:rPr>
              <a:t>Mesajele de pe caiete să fie  pozitive.</a:t>
            </a:r>
            <a:endParaRPr sz="2550">
              <a:latin typeface="Noto Sans"/>
              <a:cs typeface="Noto San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595621" y="161989"/>
            <a:ext cx="7224779" cy="9353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950" spc="-785" dirty="0">
                <a:solidFill>
                  <a:srgbClr val="FF0000"/>
                </a:solidFill>
                <a:latin typeface="Consolas" panose="020B0609020204030204" pitchFamily="49" charset="0"/>
              </a:rPr>
              <a:t>Teme </a:t>
            </a:r>
            <a:r>
              <a:rPr sz="5950" spc="-890" dirty="0">
                <a:solidFill>
                  <a:srgbClr val="FF0000"/>
                </a:solidFill>
                <a:latin typeface="Consolas" panose="020B0609020204030204" pitchFamily="49" charset="0"/>
              </a:rPr>
              <a:t>pentru</a:t>
            </a:r>
            <a:r>
              <a:rPr sz="5950" spc="-83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sz="5950" spc="-1305" dirty="0">
                <a:solidFill>
                  <a:srgbClr val="FF0000"/>
                </a:solidFill>
                <a:latin typeface="Consolas" panose="020B0609020204030204" pitchFamily="49" charset="0"/>
              </a:rPr>
              <a:t>acasă</a:t>
            </a:r>
            <a:endParaRPr sz="595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6999" y="0"/>
            <a:ext cx="17011650" cy="9477375"/>
          </a:xfrm>
          <a:custGeom>
            <a:avLst/>
            <a:gdLst/>
            <a:ahLst/>
            <a:cxnLst/>
            <a:rect l="l" t="t" r="r" b="b"/>
            <a:pathLst>
              <a:path w="17011650" h="9477375">
                <a:moveTo>
                  <a:pt x="17011650" y="9477375"/>
                </a:moveTo>
                <a:lnTo>
                  <a:pt x="0" y="9477375"/>
                </a:lnTo>
                <a:lnTo>
                  <a:pt x="0" y="0"/>
                </a:lnTo>
                <a:lnTo>
                  <a:pt x="17011650" y="0"/>
                </a:lnTo>
                <a:lnTo>
                  <a:pt x="17011650" y="94773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00400" y="179130"/>
            <a:ext cx="11871960" cy="1682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10850" spc="-1415" dirty="0">
                <a:solidFill>
                  <a:srgbClr val="C00000"/>
                </a:solidFill>
              </a:rPr>
              <a:t>Aspecte</a:t>
            </a:r>
            <a:r>
              <a:rPr sz="10850" spc="-700" dirty="0">
                <a:solidFill>
                  <a:srgbClr val="C00000"/>
                </a:solidFill>
              </a:rPr>
              <a:t> </a:t>
            </a:r>
            <a:r>
              <a:rPr sz="10850" spc="-1585" dirty="0">
                <a:solidFill>
                  <a:srgbClr val="C00000"/>
                </a:solidFill>
              </a:rPr>
              <a:t>organizatorice</a:t>
            </a:r>
            <a:endParaRPr sz="10850" dirty="0">
              <a:solidFill>
                <a:srgbClr val="C00000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33600" y="3619500"/>
            <a:ext cx="133350" cy="3333750"/>
            <a:chOff x="2132734" y="2131755"/>
            <a:chExt cx="133350" cy="3333750"/>
          </a:xfrm>
        </p:grpSpPr>
        <p:sp>
          <p:nvSpPr>
            <p:cNvPr id="5" name="object 5"/>
            <p:cNvSpPr/>
            <p:nvPr/>
          </p:nvSpPr>
          <p:spPr>
            <a:xfrm>
              <a:off x="2132734" y="2131755"/>
              <a:ext cx="133350" cy="1333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2734" y="3198555"/>
              <a:ext cx="133350" cy="133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32734" y="3731955"/>
              <a:ext cx="133350" cy="133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32734" y="4798755"/>
              <a:ext cx="133350" cy="133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2734" y="5332155"/>
              <a:ext cx="133350" cy="1333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602547" y="3395465"/>
            <a:ext cx="15048865" cy="429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  <a:tabLst>
                <a:tab pos="1787525" algn="l"/>
                <a:tab pos="3247390" algn="l"/>
                <a:tab pos="3744595" algn="l"/>
                <a:tab pos="4869180" algn="l"/>
                <a:tab pos="5226685" algn="l"/>
                <a:tab pos="6632575" algn="l"/>
                <a:tab pos="7107555" algn="l"/>
                <a:tab pos="8472805" algn="l"/>
                <a:tab pos="9932670" algn="l"/>
                <a:tab pos="11304905" algn="l"/>
                <a:tab pos="11684000" algn="l"/>
                <a:tab pos="12613640" algn="l"/>
                <a:tab pos="13010515" algn="l"/>
              </a:tabLst>
            </a:pPr>
            <a:r>
              <a:rPr sz="3000" spc="-15" dirty="0">
                <a:latin typeface="Noto Sans"/>
                <a:cs typeface="Noto Sans"/>
              </a:rPr>
              <a:t>Așezarea	elevilor	în	bănci	–	</a:t>
            </a:r>
            <a:r>
              <a:rPr sz="3000" spc="-20" dirty="0">
                <a:latin typeface="Noto Sans"/>
                <a:cs typeface="Noto Sans"/>
              </a:rPr>
              <a:t>atenție	</a:t>
            </a:r>
            <a:r>
              <a:rPr sz="3000" spc="-15" dirty="0">
                <a:latin typeface="Noto Sans"/>
                <a:cs typeface="Noto Sans"/>
              </a:rPr>
              <a:t>la	rotirea	elevilor	pentru	a	crea	</a:t>
            </a:r>
            <a:r>
              <a:rPr sz="3000" spc="-5" dirty="0">
                <a:latin typeface="Noto Sans"/>
                <a:cs typeface="Noto Sans"/>
              </a:rPr>
              <a:t>o	</a:t>
            </a:r>
            <a:r>
              <a:rPr sz="3000" spc="-15" dirty="0">
                <a:latin typeface="Noto Sans"/>
                <a:cs typeface="Noto Sans"/>
              </a:rPr>
              <a:t>comunitate  veritabilă și pentru a nu </a:t>
            </a:r>
            <a:r>
              <a:rPr sz="3000" spc="-10" dirty="0">
                <a:latin typeface="Noto Sans"/>
                <a:cs typeface="Noto Sans"/>
              </a:rPr>
              <a:t>produce</a:t>
            </a:r>
            <a:r>
              <a:rPr sz="3000" spc="70" dirty="0">
                <a:latin typeface="Noto Sans"/>
                <a:cs typeface="Noto Sans"/>
              </a:rPr>
              <a:t> </a:t>
            </a:r>
            <a:r>
              <a:rPr sz="3000" spc="-50" dirty="0">
                <a:latin typeface="Noto Sans"/>
                <a:cs typeface="Noto Sans"/>
              </a:rPr>
              <a:t>segregare;</a:t>
            </a:r>
            <a:endParaRPr sz="300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00" spc="-15" dirty="0">
                <a:latin typeface="Noto Sans"/>
                <a:cs typeface="Noto Sans"/>
              </a:rPr>
              <a:t>Orarul </a:t>
            </a:r>
            <a:r>
              <a:rPr sz="3000" dirty="0">
                <a:latin typeface="Noto Sans"/>
                <a:cs typeface="Noto Sans"/>
              </a:rPr>
              <a:t>– </a:t>
            </a:r>
            <a:r>
              <a:rPr sz="3000" spc="-15" dirty="0">
                <a:latin typeface="Noto Sans"/>
                <a:cs typeface="Noto Sans"/>
              </a:rPr>
              <a:t>echilibrul poziționării disciplinelor– curba </a:t>
            </a:r>
            <a:r>
              <a:rPr sz="3000" spc="-10" dirty="0">
                <a:latin typeface="Noto Sans"/>
                <a:cs typeface="Noto Sans"/>
              </a:rPr>
              <a:t>de </a:t>
            </a:r>
            <a:r>
              <a:rPr sz="3000" spc="-15" dirty="0">
                <a:latin typeface="Noto Sans"/>
                <a:cs typeface="Noto Sans"/>
              </a:rPr>
              <a:t>efort</a:t>
            </a:r>
            <a:r>
              <a:rPr sz="3000" spc="95" dirty="0">
                <a:latin typeface="Noto Sans"/>
                <a:cs typeface="Noto Sans"/>
              </a:rPr>
              <a:t> </a:t>
            </a:r>
            <a:r>
              <a:rPr sz="3000" spc="-15" dirty="0">
                <a:latin typeface="Noto Sans"/>
                <a:cs typeface="Noto Sans"/>
              </a:rPr>
              <a:t>etc.</a:t>
            </a:r>
            <a:endParaRPr sz="3000" dirty="0">
              <a:latin typeface="Noto Sans"/>
              <a:cs typeface="Noto Sans"/>
            </a:endParaRPr>
          </a:p>
          <a:p>
            <a:pPr marL="12700" marR="9525">
              <a:lnSpc>
                <a:spcPts val="4200"/>
              </a:lnSpc>
              <a:spcBef>
                <a:spcPts val="240"/>
              </a:spcBef>
              <a:tabLst>
                <a:tab pos="1379220" algn="l"/>
                <a:tab pos="2877820" algn="l"/>
                <a:tab pos="3488054" algn="l"/>
                <a:tab pos="5043805" algn="l"/>
                <a:tab pos="6366510" algn="l"/>
                <a:tab pos="7599680" algn="l"/>
                <a:tab pos="10036810" algn="l"/>
                <a:tab pos="11967845" algn="l"/>
                <a:tab pos="12463145" algn="l"/>
                <a:tab pos="12891770" algn="l"/>
              </a:tabLst>
            </a:pPr>
            <a:r>
              <a:rPr sz="3000" spc="-15" dirty="0">
                <a:latin typeface="Noto Sans"/>
                <a:cs typeface="Noto Sans"/>
              </a:rPr>
              <a:t>Orarul	trebuie	să	reflecte	planul	cadru	(respectarea	denumirii	și	a	conținutului  </a:t>
            </a:r>
            <a:r>
              <a:rPr sz="3000" spc="-20" dirty="0">
                <a:latin typeface="Noto Sans"/>
                <a:cs typeface="Noto Sans"/>
              </a:rPr>
              <a:t>disciplinelor, </a:t>
            </a:r>
            <a:r>
              <a:rPr sz="3000" spc="-15" dirty="0">
                <a:latin typeface="Noto Sans"/>
                <a:cs typeface="Noto Sans"/>
              </a:rPr>
              <a:t>respectarea caracterului </a:t>
            </a:r>
            <a:r>
              <a:rPr sz="3000" spc="-40" dirty="0">
                <a:latin typeface="Noto Sans"/>
                <a:cs typeface="Noto Sans"/>
              </a:rPr>
              <a:t>integrat </a:t>
            </a:r>
            <a:r>
              <a:rPr sz="3000" spc="-15" dirty="0">
                <a:latin typeface="Noto Sans"/>
                <a:cs typeface="Noto Sans"/>
              </a:rPr>
              <a:t>al disciplinelor care au acest</a:t>
            </a:r>
            <a:r>
              <a:rPr sz="3000" spc="254" dirty="0">
                <a:latin typeface="Noto Sans"/>
                <a:cs typeface="Noto Sans"/>
              </a:rPr>
              <a:t> </a:t>
            </a:r>
            <a:r>
              <a:rPr sz="3000" spc="-15" dirty="0">
                <a:latin typeface="Noto Sans"/>
                <a:cs typeface="Noto Sans"/>
              </a:rPr>
              <a:t>specific).</a:t>
            </a:r>
            <a:endParaRPr sz="3000" dirty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3000" spc="-30" dirty="0">
                <a:latin typeface="Noto Sans"/>
                <a:cs typeface="Noto Sans"/>
              </a:rPr>
              <a:t>Supravegherea </a:t>
            </a:r>
            <a:r>
              <a:rPr sz="3000" spc="-15" dirty="0">
                <a:latin typeface="Noto Sans"/>
                <a:cs typeface="Noto Sans"/>
              </a:rPr>
              <a:t>elevilor în pauze și evitarea situațiilor </a:t>
            </a:r>
            <a:r>
              <a:rPr sz="3000" spc="-10" dirty="0">
                <a:latin typeface="Noto Sans"/>
                <a:cs typeface="Noto Sans"/>
              </a:rPr>
              <a:t>de</a:t>
            </a:r>
            <a:r>
              <a:rPr sz="3000" spc="125" dirty="0">
                <a:latin typeface="Noto Sans"/>
                <a:cs typeface="Noto Sans"/>
              </a:rPr>
              <a:t> </a:t>
            </a:r>
            <a:r>
              <a:rPr sz="3000" spc="-35" dirty="0">
                <a:latin typeface="Noto Sans"/>
                <a:cs typeface="Noto Sans"/>
              </a:rPr>
              <a:t>bullying;</a:t>
            </a:r>
            <a:endParaRPr sz="3000" dirty="0">
              <a:latin typeface="Noto Sans"/>
              <a:cs typeface="Noto Sans"/>
            </a:endParaRPr>
          </a:p>
          <a:p>
            <a:pPr marL="12700" marR="6985">
              <a:lnSpc>
                <a:spcPts val="4200"/>
              </a:lnSpc>
              <a:spcBef>
                <a:spcPts val="240"/>
              </a:spcBef>
              <a:tabLst>
                <a:tab pos="1567815" algn="l"/>
                <a:tab pos="2709545" algn="l"/>
                <a:tab pos="3265804" algn="l"/>
                <a:tab pos="4957445" algn="l"/>
                <a:tab pos="6851015" algn="l"/>
                <a:tab pos="7426959" algn="l"/>
                <a:tab pos="8495030" algn="l"/>
                <a:tab pos="8933180" algn="l"/>
                <a:tab pos="9489440" algn="l"/>
                <a:tab pos="11055350" algn="l"/>
                <a:tab pos="12527280" algn="l"/>
                <a:tab pos="13428980" algn="l"/>
                <a:tab pos="13819505" algn="l"/>
              </a:tabLst>
            </a:pPr>
            <a:r>
              <a:rPr sz="3000" spc="-40" dirty="0">
                <a:latin typeface="Noto Sans"/>
                <a:cs typeface="Noto Sans"/>
              </a:rPr>
              <a:t>Regulile	</a:t>
            </a:r>
            <a:r>
              <a:rPr sz="3000" spc="-15" dirty="0">
                <a:latin typeface="Noto Sans"/>
                <a:cs typeface="Noto Sans"/>
              </a:rPr>
              <a:t>clasei	</a:t>
            </a:r>
            <a:r>
              <a:rPr sz="3000" spc="-10" dirty="0">
                <a:latin typeface="Noto Sans"/>
                <a:cs typeface="Noto Sans"/>
              </a:rPr>
              <a:t>se	</a:t>
            </a:r>
            <a:r>
              <a:rPr sz="3000" spc="-15" dirty="0">
                <a:latin typeface="Noto Sans"/>
                <a:cs typeface="Noto Sans"/>
              </a:rPr>
              <a:t>stabilesc	împreună	cu	elevii	și	</a:t>
            </a:r>
            <a:r>
              <a:rPr sz="3000" spc="-10" dirty="0">
                <a:latin typeface="Noto Sans"/>
                <a:cs typeface="Noto Sans"/>
              </a:rPr>
              <a:t>se	</a:t>
            </a:r>
            <a:r>
              <a:rPr sz="3000" spc="-50" dirty="0">
                <a:latin typeface="Noto Sans"/>
                <a:cs typeface="Noto Sans"/>
              </a:rPr>
              <a:t>adaugă,	</a:t>
            </a:r>
            <a:r>
              <a:rPr sz="3000" spc="-25" dirty="0">
                <a:latin typeface="Noto Sans"/>
                <a:cs typeface="Noto Sans"/>
              </a:rPr>
              <a:t>treptat,	</a:t>
            </a:r>
            <a:r>
              <a:rPr sz="3000" spc="-15" dirty="0">
                <a:latin typeface="Noto Sans"/>
                <a:cs typeface="Noto Sans"/>
              </a:rPr>
              <a:t>câte	</a:t>
            </a:r>
            <a:r>
              <a:rPr sz="3000" spc="-5" dirty="0">
                <a:latin typeface="Noto Sans"/>
                <a:cs typeface="Noto Sans"/>
              </a:rPr>
              <a:t>o	</a:t>
            </a:r>
            <a:r>
              <a:rPr sz="3000" spc="-45" dirty="0">
                <a:latin typeface="Noto Sans"/>
                <a:cs typeface="Noto Sans"/>
              </a:rPr>
              <a:t>regulă,  </a:t>
            </a:r>
            <a:r>
              <a:rPr sz="3000" spc="-15" dirty="0">
                <a:latin typeface="Noto Sans"/>
                <a:cs typeface="Noto Sans"/>
              </a:rPr>
              <a:t>setului</a:t>
            </a:r>
            <a:r>
              <a:rPr sz="3000" spc="-5" dirty="0">
                <a:latin typeface="Noto Sans"/>
                <a:cs typeface="Noto Sans"/>
              </a:rPr>
              <a:t> </a:t>
            </a:r>
            <a:r>
              <a:rPr sz="3000" spc="-15" dirty="0">
                <a:latin typeface="Noto Sans"/>
                <a:cs typeface="Noto Sans"/>
              </a:rPr>
              <a:t>inițial.</a:t>
            </a:r>
            <a:endParaRPr sz="3000" dirty="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76999" y="0"/>
            <a:ext cx="17011650" cy="9477375"/>
            <a:chOff x="1276999" y="0"/>
            <a:chExt cx="17011650" cy="9477375"/>
          </a:xfrm>
        </p:grpSpPr>
        <p:sp>
          <p:nvSpPr>
            <p:cNvPr id="3" name="object 3"/>
            <p:cNvSpPr/>
            <p:nvPr/>
          </p:nvSpPr>
          <p:spPr>
            <a:xfrm>
              <a:off x="1276999" y="0"/>
              <a:ext cx="17011650" cy="9477375"/>
            </a:xfrm>
            <a:custGeom>
              <a:avLst/>
              <a:gdLst/>
              <a:ahLst/>
              <a:cxnLst/>
              <a:rect l="l" t="t" r="r" b="b"/>
              <a:pathLst>
                <a:path w="17011650" h="9477375">
                  <a:moveTo>
                    <a:pt x="17011650" y="9477375"/>
                  </a:moveTo>
                  <a:lnTo>
                    <a:pt x="0" y="9477375"/>
                  </a:lnTo>
                  <a:lnTo>
                    <a:pt x="0" y="0"/>
                  </a:lnTo>
                  <a:lnTo>
                    <a:pt x="17011650" y="0"/>
                  </a:lnTo>
                  <a:lnTo>
                    <a:pt x="17011650" y="94773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43596" y="2623352"/>
              <a:ext cx="104775" cy="1047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43596" y="3071027"/>
              <a:ext cx="104775" cy="104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43596" y="3966377"/>
              <a:ext cx="104775" cy="104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43596" y="4414052"/>
              <a:ext cx="104775" cy="1047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43596" y="5309402"/>
              <a:ext cx="104775" cy="1047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43596" y="5757077"/>
              <a:ext cx="104775" cy="1047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43596" y="6204752"/>
              <a:ext cx="104775" cy="10477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07046" y="1909981"/>
            <a:ext cx="15398115" cy="454804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616585" marR="8539480" indent="-604520">
              <a:lnSpc>
                <a:spcPts val="3529"/>
              </a:lnSpc>
              <a:spcBef>
                <a:spcPts val="465"/>
              </a:spcBef>
            </a:pPr>
            <a:r>
              <a:rPr sz="3200" spc="-20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Diferențierea</a:t>
            </a:r>
            <a:r>
              <a:rPr sz="3200" spc="-3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200" spc="-20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200" spc="-35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4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sz="3200" spc="-35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6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sz="3200" spc="-36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9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sz="3200" spc="-35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diferite</a:t>
            </a:r>
            <a:r>
              <a:rPr sz="3200" spc="-35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6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paliere:  </a:t>
            </a:r>
            <a:r>
              <a:rPr sz="3200" spc="-204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planificarea</a:t>
            </a:r>
            <a:r>
              <a:rPr sz="3200" spc="-36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învățării;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6585">
              <a:lnSpc>
                <a:spcPts val="3295"/>
              </a:lnSpc>
            </a:pPr>
            <a:r>
              <a:rPr sz="3200" spc="-22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sz="3200" spc="-36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ceea </a:t>
            </a:r>
            <a:r>
              <a:rPr sz="3200" spc="-31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</a:t>
            </a:r>
            <a:r>
              <a:rPr sz="3200" spc="-14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privește </a:t>
            </a:r>
            <a:r>
              <a:rPr sz="3200" spc="-20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sarcina </a:t>
            </a:r>
            <a:r>
              <a:rPr sz="3200" spc="-29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3200" spc="-3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lucru </a:t>
            </a:r>
            <a:r>
              <a:rPr sz="3200" spc="-114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(dificultate, </a:t>
            </a:r>
            <a:r>
              <a:rPr sz="3200" spc="-18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număr </a:t>
            </a:r>
            <a:r>
              <a:rPr sz="3200" spc="-29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3200" spc="-15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itemi </a:t>
            </a:r>
            <a:r>
              <a:rPr sz="3200" spc="-4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sz="3200" spc="-12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 </a:t>
            </a:r>
            <a:r>
              <a:rPr sz="3200" spc="-33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3200" spc="-33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9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sz="3200" spc="-17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asigura </a:t>
            </a:r>
            <a:r>
              <a:rPr sz="3200" spc="-32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 </a:t>
            </a:r>
            <a:r>
              <a:rPr sz="3200" spc="-9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sz="3200" spc="41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1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6585" marR="9730740">
              <a:lnSpc>
                <a:spcPts val="3529"/>
              </a:lnSpc>
              <a:spcBef>
                <a:spcPts val="220"/>
              </a:spcBef>
            </a:pPr>
            <a:r>
              <a:rPr sz="3200" spc="-254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poate</a:t>
            </a:r>
            <a:r>
              <a:rPr sz="3200" spc="-36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04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sz="3200" spc="-36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0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sz="3200" spc="-36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2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concentreze</a:t>
            </a:r>
            <a:r>
              <a:rPr sz="3200" spc="-36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1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adecvat);  </a:t>
            </a:r>
            <a:r>
              <a:rPr sz="3200" spc="-11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conținutul</a:t>
            </a:r>
            <a:r>
              <a:rPr sz="3200" spc="-36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3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învățării;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6585">
              <a:lnSpc>
                <a:spcPts val="3295"/>
              </a:lnSpc>
              <a:tabLst>
                <a:tab pos="2764790" algn="l"/>
                <a:tab pos="6254750" algn="l"/>
                <a:tab pos="10490200" algn="l"/>
                <a:tab pos="12624435" algn="l"/>
              </a:tabLst>
            </a:pPr>
            <a:r>
              <a:rPr sz="3200" spc="-10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instrumente/	</a:t>
            </a:r>
            <a:r>
              <a:rPr sz="3200" spc="-22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mijloace</a:t>
            </a:r>
            <a:r>
              <a:rPr sz="3200" spc="31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8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utilizate</a:t>
            </a:r>
            <a:r>
              <a:rPr sz="3200" spc="31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2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(ex.	</a:t>
            </a:r>
            <a:r>
              <a:rPr sz="3200" spc="-21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materiale</a:t>
            </a:r>
            <a:r>
              <a:rPr sz="3200" spc="32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29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concrete</a:t>
            </a:r>
            <a:r>
              <a:rPr sz="3200" spc="32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2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	</a:t>
            </a:r>
            <a:r>
              <a:rPr sz="3200" spc="-22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matematică),	</a:t>
            </a:r>
            <a:r>
              <a:rPr sz="3200" spc="-5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suporturi</a:t>
            </a:r>
            <a:r>
              <a:rPr sz="3200" spc="26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0" dirty="0" err="1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vizuale</a:t>
            </a:r>
            <a:r>
              <a:rPr sz="3200" spc="-5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3200" spc="-15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auditive</a:t>
            </a:r>
            <a:r>
              <a:rPr sz="3200" spc="-36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9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etc.;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6585">
              <a:lnSpc>
                <a:spcPts val="3525"/>
              </a:lnSpc>
            </a:pPr>
            <a:r>
              <a:rPr sz="3200" spc="-14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timp </a:t>
            </a:r>
            <a:r>
              <a:rPr sz="3200" spc="-22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alocat </a:t>
            </a:r>
            <a:r>
              <a:rPr sz="3200" spc="-13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(durată, </a:t>
            </a:r>
            <a:r>
              <a:rPr sz="3200" spc="-4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ritm,</a:t>
            </a:r>
            <a:r>
              <a:rPr sz="3200" spc="-49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7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frecvență);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6585" marR="4540885">
              <a:lnSpc>
                <a:spcPts val="3529"/>
              </a:lnSpc>
              <a:spcBef>
                <a:spcPts val="220"/>
              </a:spcBef>
            </a:pPr>
            <a:r>
              <a:rPr sz="3200" spc="-22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modalitatea </a:t>
            </a:r>
            <a:r>
              <a:rPr sz="3200" spc="-29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3200" spc="-18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grupare </a:t>
            </a:r>
            <a:r>
              <a:rPr sz="3200" spc="-33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3200" spc="-12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elevilor, </a:t>
            </a:r>
            <a:r>
              <a:rPr sz="3200" spc="-22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sz="3200" spc="-13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funcție </a:t>
            </a:r>
            <a:r>
              <a:rPr sz="3200" spc="-29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3200" spc="-14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obiectivul </a:t>
            </a:r>
            <a:r>
              <a:rPr sz="3200" spc="-6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urmărit; </a:t>
            </a:r>
            <a:endParaRPr lang="ro-RO" sz="3200" spc="-65" dirty="0">
              <a:solidFill>
                <a:srgbClr val="383C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6585" marR="4540885">
              <a:lnSpc>
                <a:spcPts val="3529"/>
              </a:lnSpc>
              <a:spcBef>
                <a:spcPts val="220"/>
              </a:spcBef>
            </a:pPr>
            <a:r>
              <a:rPr sz="3200" spc="-6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9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prezența</a:t>
            </a:r>
            <a:r>
              <a:rPr sz="3200" spc="-36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1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cadrului</a:t>
            </a:r>
            <a:r>
              <a:rPr sz="3200" spc="-36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9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didactic</a:t>
            </a:r>
            <a:r>
              <a:rPr sz="3200" spc="-36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2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sz="3200" spc="-36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4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vecinătatea</a:t>
            </a:r>
            <a:r>
              <a:rPr sz="3200" spc="-36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1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elevului</a:t>
            </a:r>
            <a:r>
              <a:rPr sz="3200" spc="24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2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sz="3200" spc="-36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85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momente</a:t>
            </a:r>
            <a:r>
              <a:rPr sz="3200" spc="-36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10" dirty="0">
                <a:solidFill>
                  <a:srgbClr val="383C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cheie.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750824" y="0"/>
            <a:ext cx="9373870" cy="1560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0050" spc="-1115" dirty="0">
                <a:solidFill>
                  <a:srgbClr val="61A25C"/>
                </a:solidFill>
              </a:rPr>
              <a:t>Abordarea</a:t>
            </a:r>
            <a:r>
              <a:rPr sz="10050" spc="-630" dirty="0">
                <a:solidFill>
                  <a:srgbClr val="61A25C"/>
                </a:solidFill>
              </a:rPr>
              <a:t> </a:t>
            </a:r>
            <a:r>
              <a:rPr sz="10050" spc="-1275" dirty="0">
                <a:solidFill>
                  <a:srgbClr val="61A25C"/>
                </a:solidFill>
              </a:rPr>
              <a:t>diferentiată</a:t>
            </a:r>
            <a:endParaRPr sz="1005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200" y="541238"/>
            <a:ext cx="7607941" cy="6217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7580" marR="5080" indent="-945515" algn="ctr">
              <a:lnSpc>
                <a:spcPct val="106100"/>
              </a:lnSpc>
              <a:spcBef>
                <a:spcPts val="95"/>
              </a:spcBef>
            </a:pPr>
            <a:r>
              <a:rPr sz="4000" b="1" spc="-24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Manuale</a:t>
            </a:r>
            <a:r>
              <a:rPr sz="4000" b="1" spc="-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9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școlare</a:t>
            </a:r>
            <a:r>
              <a:rPr lang="ro-RO" sz="4000" b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valabile  </a:t>
            </a:r>
            <a:r>
              <a:rPr sz="4000" b="1" spc="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</a:t>
            </a:r>
            <a:r>
              <a:rPr sz="4000" b="1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4415" y="1896419"/>
            <a:ext cx="17550130" cy="5506123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650490" marR="2642870" algn="ctr">
              <a:lnSpc>
                <a:spcPts val="3529"/>
              </a:lnSpc>
              <a:spcBef>
                <a:spcPts val="465"/>
              </a:spcBef>
            </a:pPr>
            <a:r>
              <a:rPr sz="32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sz="265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alog</a:t>
            </a:r>
            <a:r>
              <a:rPr sz="265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200" spc="-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200" spc="-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sz="265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2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alelo</a:t>
            </a:r>
            <a:r>
              <a:rPr sz="265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650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50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200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cola</a:t>
            </a:r>
            <a:r>
              <a:rPr sz="2650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200" spc="-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50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200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alabile</a:t>
            </a:r>
            <a:r>
              <a:rPr sz="32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sz="3200" spc="-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sz="265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2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65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aman</a:t>
            </a:r>
            <a:r>
              <a:rPr sz="265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sz="32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2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65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65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2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sz="265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2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65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sz="32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65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65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650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</a:t>
            </a:r>
            <a:r>
              <a:rPr sz="2650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200" spc="-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sz="32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65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32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sz="265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sz="3200" spc="-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sz="3200" spc="-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200" spc="-3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5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20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cola</a:t>
            </a:r>
            <a:r>
              <a:rPr sz="2650" spc="-1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65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5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</a:t>
            </a:r>
            <a:r>
              <a:rPr sz="265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poa</a:t>
            </a:r>
            <a:r>
              <a:rPr sz="265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200" spc="-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</a:t>
            </a:r>
            <a:r>
              <a:rPr sz="3200" spc="-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</a:t>
            </a:r>
            <a:r>
              <a:rPr sz="2650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200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650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650" spc="-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3200" spc="-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sz="265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65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2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65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295"/>
              </a:lnSpc>
            </a:pP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sz="320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sz="320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s://r</a:t>
            </a:r>
            <a:r>
              <a:rPr sz="320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ocnee</a:t>
            </a: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20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u/</a:t>
            </a:r>
            <a:r>
              <a:rPr sz="320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sz="320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s://r</a:t>
            </a:r>
            <a:r>
              <a:rPr sz="320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ocnee</a:t>
            </a: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u/</a:t>
            </a:r>
            <a:r>
              <a:rPr sz="320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20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alea</a:t>
            </a: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ux</a:t>
            </a:r>
            <a:r>
              <a:rPr sz="320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ilia</a:t>
            </a: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/u</a:t>
            </a:r>
            <a:r>
              <a:rPr sz="320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aleah</a:t>
            </a: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sz="320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s://tt</a:t>
            </a:r>
            <a:r>
              <a:rPr sz="320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s://r</a:t>
            </a:r>
            <a:r>
              <a:rPr sz="320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ocnee</a:t>
            </a: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20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20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20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alea</a:t>
            </a: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ux</a:t>
            </a:r>
            <a:r>
              <a:rPr sz="320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ilia</a:t>
            </a: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320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alog</a:t>
            </a:r>
            <a:r>
              <a:rPr sz="2650" spc="-1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sz="2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77890" marR="5969635" indent="-635" algn="ctr">
              <a:lnSpc>
                <a:spcPts val="3529"/>
              </a:lnSpc>
              <a:spcBef>
                <a:spcPts val="220"/>
              </a:spcBef>
            </a:pPr>
            <a:r>
              <a:rPr sz="3200" spc="-1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sz="2650" spc="-1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200" spc="-1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</a:t>
            </a:r>
            <a:r>
              <a:rPr sz="2650" spc="-1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200" spc="-1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650" spc="-1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spc="-1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r>
              <a:rPr sz="2650" spc="-1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650" spc="3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/ux</a:t>
            </a:r>
            <a:r>
              <a:rPr sz="3200" spc="3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ilia</a:t>
            </a:r>
            <a:r>
              <a:rPr sz="2650" spc="3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3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650" spc="3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/21-2022  </a:t>
            </a:r>
            <a:r>
              <a:rPr sz="3200" spc="-10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650" spc="-10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sz="3200" spc="-10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650" spc="-10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s://r</a:t>
            </a:r>
            <a:r>
              <a:rPr sz="3200" spc="-10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ocnee</a:t>
            </a:r>
            <a:r>
              <a:rPr sz="2650" spc="-10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200" spc="-10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650" spc="-10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u/</a:t>
            </a:r>
            <a:r>
              <a:rPr sz="3200" spc="-10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sz="2650" spc="-10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200" spc="-10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alea</a:t>
            </a:r>
            <a:r>
              <a:rPr sz="2650" spc="-10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ux</a:t>
            </a:r>
            <a:r>
              <a:rPr sz="3200" spc="-10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ilia</a:t>
            </a:r>
            <a:r>
              <a:rPr sz="2650" spc="-10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10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650" spc="-10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sz="2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311650" marR="4304030" indent="-635" algn="ctr">
              <a:lnSpc>
                <a:spcPct val="183600"/>
              </a:lnSpc>
            </a:pPr>
            <a:r>
              <a:rPr sz="32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sz="265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sz="3200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32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sz="265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20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alelo</a:t>
            </a:r>
            <a:r>
              <a:rPr sz="2650" spc="-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sz="3200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sz="2650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oba</a:t>
            </a:r>
            <a:r>
              <a:rPr sz="2650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spc="-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32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65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32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65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</a:t>
            </a:r>
            <a:r>
              <a:rPr sz="3200" spc="-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3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</a:t>
            </a:r>
            <a:r>
              <a:rPr sz="265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stru: </a:t>
            </a:r>
            <a:r>
              <a:rPr lang="ro-RO" sz="2650" spc="-6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65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sz="320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65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s://r</a:t>
            </a:r>
            <a:r>
              <a:rPr sz="320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ocnee</a:t>
            </a:r>
            <a:r>
              <a:rPr sz="265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20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65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u/</a:t>
            </a:r>
            <a:r>
              <a:rPr sz="320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sz="265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20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alea</a:t>
            </a:r>
            <a:r>
              <a:rPr sz="265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ux</a:t>
            </a:r>
            <a:r>
              <a:rPr sz="320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ilia</a:t>
            </a:r>
            <a:r>
              <a:rPr sz="265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65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320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sz="265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alog</a:t>
            </a:r>
            <a:r>
              <a:rPr sz="265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320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sz="265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20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</a:t>
            </a:r>
            <a:r>
              <a:rPr sz="265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320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65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spc="-1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34610" marR="5203825" algn="ctr">
              <a:lnSpc>
                <a:spcPts val="3529"/>
              </a:lnSpc>
              <a:spcBef>
                <a:spcPts val="5"/>
              </a:spcBef>
            </a:pPr>
            <a:r>
              <a:rPr sz="3200" spc="-20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</a:t>
            </a:r>
            <a:r>
              <a:rPr sz="2650" spc="-20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sz="3200" spc="-20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3200" spc="-36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6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3200" spc="-35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r>
              <a:rPr sz="2650" spc="-2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200" spc="-2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alele</a:t>
            </a:r>
            <a:r>
              <a:rPr sz="3200" spc="-35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9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</a:t>
            </a:r>
            <a:r>
              <a:rPr sz="2650" spc="-19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spc="-19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</a:t>
            </a:r>
            <a:r>
              <a:rPr sz="3200" spc="-35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3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sz="2650" spc="-23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23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</a:t>
            </a:r>
            <a:r>
              <a:rPr sz="2650" spc="-23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spc="-23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200" spc="-35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9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3200" spc="-35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36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sz="3200" spc="-35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50" spc="-2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200" spc="-20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 </a:t>
            </a:r>
            <a:r>
              <a:rPr sz="3200" spc="-26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</a:t>
            </a:r>
            <a:r>
              <a:rPr sz="3200" spc="-16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sz="3200" spc="-459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8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sz="2650" spc="-18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18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650" spc="-18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200" spc="-18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650" spc="-18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2650" spc="-18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3200" spc="-6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650" spc="-6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sz="3200" spc="-6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650" spc="-6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s://</a:t>
            </a:r>
            <a:r>
              <a:rPr sz="2650" spc="-6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</a:t>
            </a:r>
            <a:r>
              <a:rPr sz="3200" spc="-6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man</a:t>
            </a:r>
            <a:r>
              <a:rPr sz="2650" spc="-6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</a:t>
            </a:r>
            <a:r>
              <a:rPr sz="3200" spc="-6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ale</a:t>
            </a:r>
            <a:r>
              <a:rPr sz="2650" spc="-6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sz="3200" spc="-6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ed</a:t>
            </a:r>
            <a:r>
              <a:rPr sz="2650" spc="-6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u.r</a:t>
            </a:r>
            <a:r>
              <a:rPr sz="3200" spc="-6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o</a:t>
            </a:r>
            <a:r>
              <a:rPr sz="2650" spc="-6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sz="26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15600" y="338569"/>
            <a:ext cx="7543800" cy="9605532"/>
            <a:chOff x="8862212" y="338569"/>
            <a:chExt cx="9148134" cy="9605532"/>
          </a:xfrm>
        </p:grpSpPr>
        <p:sp>
          <p:nvSpPr>
            <p:cNvPr id="3" name="object 3"/>
            <p:cNvSpPr/>
            <p:nvPr/>
          </p:nvSpPr>
          <p:spPr>
            <a:xfrm>
              <a:off x="13575121" y="338569"/>
              <a:ext cx="4435225" cy="4804941"/>
            </a:xfrm>
            <a:custGeom>
              <a:avLst/>
              <a:gdLst/>
              <a:ahLst/>
              <a:cxnLst/>
              <a:rect l="l" t="t" r="r" b="b"/>
              <a:pathLst>
                <a:path w="4714875" h="5143500">
                  <a:moveTo>
                    <a:pt x="4714875" y="5143500"/>
                  </a:moveTo>
                  <a:lnTo>
                    <a:pt x="0" y="5143500"/>
                  </a:lnTo>
                  <a:lnTo>
                    <a:pt x="0" y="0"/>
                  </a:lnTo>
                  <a:lnTo>
                    <a:pt x="4714875" y="0"/>
                  </a:lnTo>
                  <a:lnTo>
                    <a:pt x="4714875" y="5143500"/>
                  </a:lnTo>
                  <a:close/>
                </a:path>
              </a:pathLst>
            </a:custGeom>
            <a:solidFill>
              <a:srgbClr val="FFC8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62212" y="5143499"/>
              <a:ext cx="4714875" cy="4799930"/>
            </a:xfrm>
            <a:custGeom>
              <a:avLst/>
              <a:gdLst/>
              <a:ahLst/>
              <a:cxnLst/>
              <a:rect l="l" t="t" r="r" b="b"/>
              <a:pathLst>
                <a:path w="4714875" h="5143500">
                  <a:moveTo>
                    <a:pt x="4714875" y="5143500"/>
                  </a:moveTo>
                  <a:lnTo>
                    <a:pt x="0" y="5143500"/>
                  </a:lnTo>
                  <a:lnTo>
                    <a:pt x="0" y="0"/>
                  </a:lnTo>
                  <a:lnTo>
                    <a:pt x="4714875" y="0"/>
                  </a:lnTo>
                  <a:lnTo>
                    <a:pt x="4714875" y="5143500"/>
                  </a:lnTo>
                  <a:close/>
                </a:path>
              </a:pathLst>
            </a:custGeom>
            <a:solidFill>
              <a:srgbClr val="DE67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62212" y="342899"/>
              <a:ext cx="4714889" cy="48049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73111" y="5144171"/>
              <a:ext cx="4435225" cy="47999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Schemă logică: bandă perforată 10">
            <a:extLst>
              <a:ext uri="{FF2B5EF4-FFF2-40B4-BE49-F238E27FC236}">
                <a16:creationId xmlns:a16="http://schemas.microsoft.com/office/drawing/2014/main" id="{169C3F3A-0D8D-46CA-9BE3-E9E62C8A0599}"/>
              </a:ext>
            </a:extLst>
          </p:cNvPr>
          <p:cNvSpPr/>
          <p:nvPr/>
        </p:nvSpPr>
        <p:spPr>
          <a:xfrm>
            <a:off x="609600" y="2247900"/>
            <a:ext cx="9525000" cy="54102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an școlar împreună în clasă!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775" y="5425760"/>
            <a:ext cx="8749030" cy="9525"/>
          </a:xfrm>
          <a:custGeom>
            <a:avLst/>
            <a:gdLst/>
            <a:ahLst/>
            <a:cxnLst/>
            <a:rect l="l" t="t" r="r" b="b"/>
            <a:pathLst>
              <a:path w="8749030" h="9525">
                <a:moveTo>
                  <a:pt x="0" y="9525"/>
                </a:moveTo>
                <a:lnTo>
                  <a:pt x="8748750" y="9525"/>
                </a:lnTo>
                <a:lnTo>
                  <a:pt x="8748750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9285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15600" y="5425760"/>
            <a:ext cx="4265295" cy="9525"/>
          </a:xfrm>
          <a:custGeom>
            <a:avLst/>
            <a:gdLst/>
            <a:ahLst/>
            <a:cxnLst/>
            <a:rect l="l" t="t" r="r" b="b"/>
            <a:pathLst>
              <a:path w="4265294" h="9525">
                <a:moveTo>
                  <a:pt x="0" y="9525"/>
                </a:moveTo>
                <a:lnTo>
                  <a:pt x="4264837" y="9525"/>
                </a:lnTo>
                <a:lnTo>
                  <a:pt x="4264837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29285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4425828" y="5359303"/>
            <a:ext cx="2779395" cy="219075"/>
            <a:chOff x="14480438" y="5324794"/>
            <a:chExt cx="2779395" cy="219075"/>
          </a:xfrm>
        </p:grpSpPr>
        <p:sp>
          <p:nvSpPr>
            <p:cNvPr id="5" name="object 5"/>
            <p:cNvSpPr/>
            <p:nvPr/>
          </p:nvSpPr>
          <p:spPr>
            <a:xfrm>
              <a:off x="14699513" y="5425760"/>
              <a:ext cx="2560320" cy="9525"/>
            </a:xfrm>
            <a:custGeom>
              <a:avLst/>
              <a:gdLst/>
              <a:ahLst/>
              <a:cxnLst/>
              <a:rect l="l" t="t" r="r" b="b"/>
              <a:pathLst>
                <a:path w="2560319" h="9525">
                  <a:moveTo>
                    <a:pt x="0" y="9525"/>
                  </a:moveTo>
                  <a:lnTo>
                    <a:pt x="2559786" y="9525"/>
                  </a:lnTo>
                  <a:lnTo>
                    <a:pt x="2559786" y="0"/>
                  </a:lnTo>
                  <a:lnTo>
                    <a:pt x="0" y="0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rgbClr val="29285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80438" y="5324794"/>
              <a:ext cx="219075" cy="219075"/>
            </a:xfrm>
            <a:custGeom>
              <a:avLst/>
              <a:gdLst/>
              <a:ahLst/>
              <a:cxnLst/>
              <a:rect l="l" t="t" r="r" b="b"/>
              <a:pathLst>
                <a:path w="219075" h="219075">
                  <a:moveTo>
                    <a:pt x="219075" y="219075"/>
                  </a:moveTo>
                  <a:lnTo>
                    <a:pt x="0" y="219075"/>
                  </a:lnTo>
                  <a:lnTo>
                    <a:pt x="0" y="0"/>
                  </a:lnTo>
                  <a:lnTo>
                    <a:pt x="219075" y="0"/>
                  </a:lnTo>
                  <a:lnTo>
                    <a:pt x="219075" y="219075"/>
                  </a:lnTo>
                  <a:close/>
                </a:path>
              </a:pathLst>
            </a:custGeom>
            <a:solidFill>
              <a:srgbClr val="459A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16000" y="2052888"/>
            <a:ext cx="6221095" cy="9988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350" spc="-280" dirty="0">
                <a:solidFill>
                  <a:srgbClr val="181769"/>
                </a:solidFill>
              </a:rPr>
              <a:t>Legi</a:t>
            </a:r>
            <a:r>
              <a:rPr sz="5350" spc="-280" dirty="0">
                <a:solidFill>
                  <a:srgbClr val="181769"/>
                </a:solidFill>
                <a:latin typeface="DejaVu Sans Condensed"/>
                <a:cs typeface="DejaVu Sans Condensed"/>
              </a:rPr>
              <a:t>s</a:t>
            </a:r>
            <a:r>
              <a:rPr sz="6350" spc="-280" dirty="0">
                <a:solidFill>
                  <a:srgbClr val="181769"/>
                </a:solidFill>
              </a:rPr>
              <a:t>la</a:t>
            </a:r>
            <a:r>
              <a:rPr sz="5350" spc="-280" dirty="0">
                <a:solidFill>
                  <a:srgbClr val="181769"/>
                </a:solidFill>
                <a:latin typeface="DejaVu Sans Condensed"/>
                <a:cs typeface="DejaVu Sans Condensed"/>
              </a:rPr>
              <a:t>ț</a:t>
            </a:r>
            <a:r>
              <a:rPr sz="6350" spc="-280" dirty="0">
                <a:solidFill>
                  <a:srgbClr val="181769"/>
                </a:solidFill>
              </a:rPr>
              <a:t>ie</a:t>
            </a:r>
            <a:r>
              <a:rPr sz="6350" spc="-470" dirty="0">
                <a:solidFill>
                  <a:srgbClr val="181769"/>
                </a:solidFill>
              </a:rPr>
              <a:t> </a:t>
            </a:r>
            <a:r>
              <a:rPr sz="6350" spc="-265" dirty="0">
                <a:solidFill>
                  <a:srgbClr val="181769"/>
                </a:solidFill>
              </a:rPr>
              <a:t>aplicabilă</a:t>
            </a:r>
            <a:endParaRPr sz="6350">
              <a:latin typeface="DejaVu Sans Condensed"/>
              <a:cs typeface="DejaVu Sans Condense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92338" y="3298581"/>
            <a:ext cx="6904462" cy="42511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650" u="heavy" spc="60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DejaVu Sans Condensed"/>
                <a:cs typeface="DejaVu Sans Condensed"/>
              </a:rPr>
              <a:t>202</a:t>
            </a:r>
            <a:r>
              <a:rPr lang="ro-RO" sz="2650" u="heavy" spc="60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DejaVu Sans Condensed"/>
                <a:cs typeface="DejaVu Sans Condensed"/>
              </a:rPr>
              <a:t>1</a:t>
            </a:r>
            <a:r>
              <a:rPr sz="2650" u="heavy" spc="60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Arial"/>
                <a:cs typeface="Arial"/>
              </a:rPr>
              <a:t>-</a:t>
            </a:r>
            <a:r>
              <a:rPr sz="2650" u="heavy" spc="60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DejaVu Sans Condensed"/>
                <a:cs typeface="DejaVu Sans Condensed"/>
              </a:rPr>
              <a:t>202</a:t>
            </a:r>
            <a:r>
              <a:rPr lang="ro-RO" sz="2650" u="heavy" spc="60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DejaVu Sans Condensed"/>
                <a:cs typeface="DejaVu Sans Condensed"/>
              </a:rPr>
              <a:t>2</a:t>
            </a:r>
            <a:endParaRPr sz="2650" dirty="0">
              <a:latin typeface="DejaVu Sans Condensed"/>
              <a:cs typeface="DejaVu Sans Condensed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8237" y="5630547"/>
            <a:ext cx="219075" cy="219075"/>
          </a:xfrm>
          <a:custGeom>
            <a:avLst/>
            <a:gdLst/>
            <a:ahLst/>
            <a:cxnLst/>
            <a:rect l="l" t="t" r="r" b="b"/>
            <a:pathLst>
              <a:path w="219075" h="219075">
                <a:moveTo>
                  <a:pt x="219075" y="219075"/>
                </a:moveTo>
                <a:lnTo>
                  <a:pt x="0" y="219075"/>
                </a:lnTo>
                <a:lnTo>
                  <a:pt x="0" y="0"/>
                </a:lnTo>
                <a:lnTo>
                  <a:pt x="219075" y="0"/>
                </a:lnTo>
                <a:lnTo>
                  <a:pt x="219075" y="219075"/>
                </a:lnTo>
                <a:close/>
              </a:path>
            </a:pathLst>
          </a:custGeom>
          <a:solidFill>
            <a:srgbClr val="FFC8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16000" y="6159622"/>
            <a:ext cx="2184400" cy="943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100"/>
              </a:spcBef>
            </a:pPr>
            <a:r>
              <a:rPr sz="3200" spc="-409" dirty="0">
                <a:solidFill>
                  <a:srgbClr val="181769"/>
                </a:solidFill>
                <a:latin typeface="Arial"/>
                <a:cs typeface="Arial"/>
              </a:rPr>
              <a:t>ORDIN </a:t>
            </a:r>
            <a:r>
              <a:rPr lang="ro-RO" sz="3200" spc="-409" dirty="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sz="2650" spc="-25" dirty="0">
                <a:solidFill>
                  <a:srgbClr val="181769"/>
                </a:solidFill>
                <a:latin typeface="DejaVu Sans Condensed"/>
                <a:cs typeface="DejaVu Sans Condensed"/>
              </a:rPr>
              <a:t>r</a:t>
            </a:r>
            <a:r>
              <a:rPr sz="2650" spc="-25" dirty="0">
                <a:solidFill>
                  <a:srgbClr val="181769"/>
                </a:solidFill>
                <a:latin typeface="Arial"/>
                <a:cs typeface="Arial"/>
              </a:rPr>
              <a:t>.  </a:t>
            </a:r>
            <a:r>
              <a:rPr sz="2650" spc="30" dirty="0">
                <a:solidFill>
                  <a:srgbClr val="181769"/>
                </a:solidFill>
                <a:latin typeface="DejaVu Sans Condensed"/>
                <a:cs typeface="DejaVu Sans Condensed"/>
              </a:rPr>
              <a:t>3243</a:t>
            </a:r>
            <a:r>
              <a:rPr sz="2650" spc="465" dirty="0">
                <a:solidFill>
                  <a:srgbClr val="181769"/>
                </a:solidFill>
                <a:latin typeface="Arial"/>
                <a:cs typeface="Arial"/>
              </a:rPr>
              <a:t>/</a:t>
            </a:r>
            <a:r>
              <a:rPr sz="2650" spc="30" dirty="0">
                <a:solidFill>
                  <a:srgbClr val="181769"/>
                </a:solidFill>
                <a:latin typeface="DejaVu Sans Condensed"/>
                <a:cs typeface="DejaVu Sans Condensed"/>
              </a:rPr>
              <a:t>202</a:t>
            </a:r>
            <a:r>
              <a:rPr sz="2650" spc="105" dirty="0">
                <a:solidFill>
                  <a:srgbClr val="181769"/>
                </a:solidFill>
                <a:latin typeface="DejaVu Sans Condensed"/>
                <a:cs typeface="DejaVu Sans Condensed"/>
              </a:rPr>
              <a:t>1</a:t>
            </a:r>
            <a:endParaRPr sz="2650" dirty="0">
              <a:latin typeface="DejaVu Sans Condensed"/>
              <a:cs typeface="DejaVu Sans Condensed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16000" y="7432104"/>
            <a:ext cx="2607945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2390">
              <a:lnSpc>
                <a:spcPct val="116500"/>
              </a:lnSpc>
              <a:spcBef>
                <a:spcPts val="100"/>
              </a:spcBef>
            </a:pPr>
            <a:r>
              <a:rPr sz="2200" spc="-100" dirty="0">
                <a:solidFill>
                  <a:srgbClr val="181769"/>
                </a:solidFill>
                <a:latin typeface="Noto Serif"/>
                <a:cs typeface="Noto Serif"/>
              </a:rPr>
              <a:t>privind </a:t>
            </a:r>
            <a:r>
              <a:rPr sz="2200" spc="-45" dirty="0">
                <a:solidFill>
                  <a:srgbClr val="181769"/>
                </a:solidFill>
                <a:latin typeface="Noto Serif"/>
                <a:cs typeface="Noto Serif"/>
              </a:rPr>
              <a:t>structura  </a:t>
            </a:r>
            <a:r>
              <a:rPr sz="2200" spc="-80" dirty="0">
                <a:solidFill>
                  <a:srgbClr val="181769"/>
                </a:solidFill>
                <a:latin typeface="Noto Serif"/>
                <a:cs typeface="Noto Serif"/>
              </a:rPr>
              <a:t>anului </a:t>
            </a:r>
            <a:r>
              <a:rPr sz="2200" spc="-40" dirty="0">
                <a:solidFill>
                  <a:srgbClr val="181769"/>
                </a:solidFill>
                <a:latin typeface="Noto Serif"/>
                <a:cs typeface="Noto Serif"/>
              </a:rPr>
              <a:t>şcolar </a:t>
            </a:r>
            <a:r>
              <a:rPr sz="2200" spc="20" dirty="0">
                <a:solidFill>
                  <a:srgbClr val="181769"/>
                </a:solidFill>
                <a:latin typeface="Noto Serif"/>
                <a:cs typeface="Noto Serif"/>
              </a:rPr>
              <a:t>2021 </a:t>
            </a:r>
            <a:r>
              <a:rPr sz="2200" dirty="0">
                <a:solidFill>
                  <a:srgbClr val="181769"/>
                </a:solidFill>
                <a:latin typeface="Noto Serif"/>
                <a:cs typeface="Noto Serif"/>
              </a:rPr>
              <a:t>–  </a:t>
            </a:r>
            <a:r>
              <a:rPr sz="2200" spc="20" dirty="0">
                <a:solidFill>
                  <a:srgbClr val="181769"/>
                </a:solidFill>
                <a:latin typeface="Noto Serif"/>
                <a:cs typeface="Noto Serif"/>
              </a:rPr>
              <a:t>2022</a:t>
            </a:r>
            <a:endParaRPr sz="2200" dirty="0">
              <a:latin typeface="Noto Serif"/>
              <a:cs typeface="Noto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411200" y="6159622"/>
            <a:ext cx="3794023" cy="9430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100"/>
              </a:spcBef>
            </a:pPr>
            <a:r>
              <a:rPr sz="3200" spc="-409" dirty="0">
                <a:solidFill>
                  <a:srgbClr val="181769"/>
                </a:solidFill>
                <a:latin typeface="Arial"/>
                <a:cs typeface="Arial"/>
              </a:rPr>
              <a:t>ORDIN </a:t>
            </a:r>
            <a:r>
              <a:rPr sz="3200" spc="20" dirty="0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sz="2650" spc="20" dirty="0">
                <a:solidFill>
                  <a:srgbClr val="181769"/>
                </a:solidFill>
                <a:latin typeface="DejaVu Sans Condensed"/>
                <a:cs typeface="DejaVu Sans Condensed"/>
              </a:rPr>
              <a:t>r</a:t>
            </a:r>
            <a:r>
              <a:rPr sz="2650" spc="20" dirty="0">
                <a:solidFill>
                  <a:srgbClr val="181769"/>
                </a:solidFill>
                <a:latin typeface="Arial"/>
                <a:cs typeface="Arial"/>
              </a:rPr>
              <a:t>.</a:t>
            </a:r>
            <a:r>
              <a:rPr sz="2650" spc="20" dirty="0">
                <a:solidFill>
                  <a:srgbClr val="181769"/>
                </a:solidFill>
                <a:latin typeface="DejaVu Sans Condensed"/>
                <a:cs typeface="DejaVu Sans Condensed"/>
              </a:rPr>
              <a:t>5003</a:t>
            </a:r>
            <a:r>
              <a:rPr sz="2650" spc="20" dirty="0">
                <a:solidFill>
                  <a:srgbClr val="181769"/>
                </a:solidFill>
                <a:latin typeface="Arial"/>
                <a:cs typeface="Arial"/>
              </a:rPr>
              <a:t>;  </a:t>
            </a:r>
            <a:r>
              <a:rPr sz="2650" spc="55" dirty="0">
                <a:solidFill>
                  <a:srgbClr val="181769"/>
                </a:solidFill>
                <a:latin typeface="DejaVu Sans Condensed"/>
                <a:cs typeface="DejaVu Sans Condensed"/>
              </a:rPr>
              <a:t>5001</a:t>
            </a:r>
            <a:r>
              <a:rPr sz="2650" spc="55" dirty="0">
                <a:solidFill>
                  <a:srgbClr val="181769"/>
                </a:solidFill>
                <a:latin typeface="Arial"/>
                <a:cs typeface="Arial"/>
              </a:rPr>
              <a:t>;</a:t>
            </a:r>
            <a:r>
              <a:rPr sz="2650" spc="-245" dirty="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sz="2650" spc="85" dirty="0">
                <a:solidFill>
                  <a:srgbClr val="181769"/>
                </a:solidFill>
                <a:latin typeface="DejaVu Sans Condensed"/>
                <a:cs typeface="DejaVu Sans Condensed"/>
              </a:rPr>
              <a:t>5004</a:t>
            </a:r>
            <a:r>
              <a:rPr sz="2650" spc="85" dirty="0">
                <a:solidFill>
                  <a:srgbClr val="181769"/>
                </a:solidFill>
                <a:latin typeface="Arial"/>
                <a:cs typeface="Arial"/>
              </a:rPr>
              <a:t>/</a:t>
            </a:r>
            <a:r>
              <a:rPr sz="2650" spc="85" dirty="0">
                <a:solidFill>
                  <a:srgbClr val="181769"/>
                </a:solidFill>
                <a:latin typeface="DejaVu Sans Condensed"/>
                <a:cs typeface="DejaVu Sans Condensed"/>
              </a:rPr>
              <a:t>2014</a:t>
            </a:r>
            <a:endParaRPr sz="2650" dirty="0">
              <a:latin typeface="DejaVu Sans Condensed"/>
              <a:cs typeface="DejaVu Sans Condense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33260" y="7454343"/>
            <a:ext cx="2073275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8110">
              <a:lnSpc>
                <a:spcPct val="113999"/>
              </a:lnSpc>
              <a:spcBef>
                <a:spcPts val="100"/>
              </a:spcBef>
            </a:pPr>
            <a:r>
              <a:rPr sz="1700" spc="-80" dirty="0">
                <a:solidFill>
                  <a:srgbClr val="181769"/>
                </a:solidFill>
                <a:latin typeface="Noto Serif"/>
                <a:cs typeface="Noto Serif"/>
              </a:rPr>
              <a:t>privind </a:t>
            </a:r>
            <a:r>
              <a:rPr sz="1700" spc="-25" dirty="0">
                <a:solidFill>
                  <a:srgbClr val="181769"/>
                </a:solidFill>
                <a:latin typeface="Noto Serif"/>
                <a:cs typeface="Noto Serif"/>
              </a:rPr>
              <a:t>aprobarea  </a:t>
            </a:r>
            <a:r>
              <a:rPr sz="1700" spc="-35" dirty="0">
                <a:solidFill>
                  <a:srgbClr val="181769"/>
                </a:solidFill>
                <a:latin typeface="Noto Serif"/>
                <a:cs typeface="Noto Serif"/>
              </a:rPr>
              <a:t>programelor</a:t>
            </a:r>
            <a:r>
              <a:rPr sz="1700" spc="-65" dirty="0">
                <a:solidFill>
                  <a:srgbClr val="181769"/>
                </a:solidFill>
                <a:latin typeface="Noto Serif"/>
                <a:cs typeface="Noto Serif"/>
              </a:rPr>
              <a:t> </a:t>
            </a:r>
            <a:r>
              <a:rPr sz="1700" spc="-20" dirty="0">
                <a:solidFill>
                  <a:srgbClr val="181769"/>
                </a:solidFill>
                <a:latin typeface="Noto Serif"/>
                <a:cs typeface="Noto Serif"/>
              </a:rPr>
              <a:t>școlare</a:t>
            </a:r>
            <a:endParaRPr sz="1700" dirty="0">
              <a:latin typeface="Noto Serif"/>
              <a:cs typeface="Noto Serif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07233" y="5327872"/>
            <a:ext cx="245110" cy="245110"/>
          </a:xfrm>
          <a:custGeom>
            <a:avLst/>
            <a:gdLst/>
            <a:ahLst/>
            <a:cxnLst/>
            <a:rect l="l" t="t" r="r" b="b"/>
            <a:pathLst>
              <a:path w="245110" h="245110">
                <a:moveTo>
                  <a:pt x="245013" y="245013"/>
                </a:moveTo>
                <a:lnTo>
                  <a:pt x="0" y="245013"/>
                </a:lnTo>
                <a:lnTo>
                  <a:pt x="0" y="0"/>
                </a:lnTo>
                <a:lnTo>
                  <a:pt x="245013" y="0"/>
                </a:lnTo>
                <a:lnTo>
                  <a:pt x="245013" y="245013"/>
                </a:lnTo>
                <a:close/>
              </a:path>
            </a:pathLst>
          </a:custGeom>
          <a:solidFill>
            <a:srgbClr val="DE6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007233" y="6050603"/>
            <a:ext cx="3023870" cy="1053943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170"/>
              </a:spcBef>
            </a:pPr>
            <a:r>
              <a:rPr sz="3550" spc="-434" dirty="0">
                <a:solidFill>
                  <a:srgbClr val="181769"/>
                </a:solidFill>
                <a:latin typeface="Arial"/>
                <a:cs typeface="Arial"/>
              </a:rPr>
              <a:t>ORDIN </a:t>
            </a:r>
            <a:r>
              <a:rPr lang="ro-RO" sz="3550" spc="-434" dirty="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sz="3550" spc="-25" dirty="0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sz="3000" spc="-25" dirty="0">
                <a:solidFill>
                  <a:srgbClr val="181769"/>
                </a:solidFill>
                <a:latin typeface="DejaVu Sans Condensed"/>
                <a:cs typeface="DejaVu Sans Condensed"/>
              </a:rPr>
              <a:t>r</a:t>
            </a:r>
            <a:r>
              <a:rPr sz="3000" spc="-25" dirty="0">
                <a:solidFill>
                  <a:srgbClr val="181769"/>
                </a:solidFill>
                <a:latin typeface="Arial"/>
                <a:cs typeface="Arial"/>
              </a:rPr>
              <a:t>.</a:t>
            </a:r>
            <a:r>
              <a:rPr sz="3000" spc="-254" dirty="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sz="3000" spc="120" dirty="0">
                <a:solidFill>
                  <a:srgbClr val="181769"/>
                </a:solidFill>
                <a:latin typeface="DejaVu Sans Condensed"/>
                <a:cs typeface="DejaVu Sans Condensed"/>
              </a:rPr>
              <a:t>3</a:t>
            </a:r>
            <a:r>
              <a:rPr sz="3000" spc="120" dirty="0">
                <a:solidFill>
                  <a:srgbClr val="181769"/>
                </a:solidFill>
                <a:latin typeface="Arial"/>
                <a:cs typeface="Arial"/>
              </a:rPr>
              <a:t>.</a:t>
            </a:r>
            <a:r>
              <a:rPr sz="3000" spc="120" dirty="0">
                <a:solidFill>
                  <a:srgbClr val="181769"/>
                </a:solidFill>
                <a:latin typeface="DejaVu Sans Condensed"/>
                <a:cs typeface="DejaVu Sans Condensed"/>
              </a:rPr>
              <a:t>371</a:t>
            </a:r>
            <a:r>
              <a:rPr sz="3000" spc="120" dirty="0">
                <a:solidFill>
                  <a:srgbClr val="181769"/>
                </a:solidFill>
                <a:latin typeface="Arial"/>
                <a:cs typeface="Arial"/>
              </a:rPr>
              <a:t>/  </a:t>
            </a:r>
            <a:r>
              <a:rPr sz="3000" spc="35" dirty="0">
                <a:solidFill>
                  <a:srgbClr val="181769"/>
                </a:solidFill>
                <a:latin typeface="DejaVu Sans Condensed"/>
                <a:cs typeface="DejaVu Sans Condensed"/>
              </a:rPr>
              <a:t>2013</a:t>
            </a:r>
            <a:endParaRPr sz="3000" dirty="0">
              <a:latin typeface="DejaVu Sans Condensed"/>
              <a:cs typeface="DejaVu Sans Condense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07233" y="7506281"/>
            <a:ext cx="31305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7785" algn="just">
              <a:lnSpc>
                <a:spcPct val="114300"/>
              </a:lnSpc>
              <a:spcBef>
                <a:spcPts val="95"/>
              </a:spcBef>
            </a:pPr>
            <a:r>
              <a:rPr sz="1750" spc="-75" dirty="0">
                <a:solidFill>
                  <a:srgbClr val="181769"/>
                </a:solidFill>
                <a:latin typeface="Noto Serif"/>
                <a:cs typeface="Noto Serif"/>
              </a:rPr>
              <a:t>privind </a:t>
            </a:r>
            <a:r>
              <a:rPr sz="1750" spc="-15" dirty="0">
                <a:solidFill>
                  <a:srgbClr val="181769"/>
                </a:solidFill>
                <a:latin typeface="Noto Serif"/>
                <a:cs typeface="Noto Serif"/>
              </a:rPr>
              <a:t>aprobarea </a:t>
            </a:r>
            <a:r>
              <a:rPr sz="1750" spc="-50" dirty="0">
                <a:solidFill>
                  <a:srgbClr val="181769"/>
                </a:solidFill>
                <a:latin typeface="Noto Serif"/>
                <a:cs typeface="Noto Serif"/>
              </a:rPr>
              <a:t>planurilor-  </a:t>
            </a:r>
            <a:r>
              <a:rPr sz="1750" spc="-35" dirty="0">
                <a:solidFill>
                  <a:srgbClr val="181769"/>
                </a:solidFill>
                <a:latin typeface="Noto Serif"/>
                <a:cs typeface="Noto Serif"/>
              </a:rPr>
              <a:t>cadru </a:t>
            </a:r>
            <a:r>
              <a:rPr sz="1750" spc="25" dirty="0">
                <a:solidFill>
                  <a:srgbClr val="181769"/>
                </a:solidFill>
                <a:latin typeface="Noto Serif"/>
                <a:cs typeface="Noto Serif"/>
              </a:rPr>
              <a:t>de </a:t>
            </a:r>
            <a:r>
              <a:rPr sz="1750" spc="-40" dirty="0">
                <a:solidFill>
                  <a:srgbClr val="181769"/>
                </a:solidFill>
                <a:latin typeface="Noto Serif"/>
                <a:cs typeface="Noto Serif"/>
              </a:rPr>
              <a:t>invatamant </a:t>
            </a:r>
            <a:r>
              <a:rPr sz="1750" spc="-25" dirty="0">
                <a:solidFill>
                  <a:srgbClr val="181769"/>
                </a:solidFill>
                <a:latin typeface="Noto Serif"/>
                <a:cs typeface="Noto Serif"/>
              </a:rPr>
              <a:t>pentru  </a:t>
            </a:r>
            <a:r>
              <a:rPr sz="1750" spc="-45" dirty="0">
                <a:solidFill>
                  <a:srgbClr val="181769"/>
                </a:solidFill>
                <a:latin typeface="Noto Serif"/>
                <a:cs typeface="Noto Serif"/>
              </a:rPr>
              <a:t>invatamantul </a:t>
            </a:r>
            <a:r>
              <a:rPr sz="1750" spc="-60" dirty="0">
                <a:solidFill>
                  <a:srgbClr val="181769"/>
                </a:solidFill>
                <a:latin typeface="Noto Serif"/>
                <a:cs typeface="Noto Serif"/>
              </a:rPr>
              <a:t>primar </a:t>
            </a:r>
            <a:r>
              <a:rPr sz="1750" spc="-35" dirty="0">
                <a:solidFill>
                  <a:srgbClr val="181769"/>
                </a:solidFill>
                <a:latin typeface="Noto Serif"/>
                <a:cs typeface="Noto Serif"/>
              </a:rPr>
              <a:t>si</a:t>
            </a:r>
            <a:r>
              <a:rPr sz="1750" spc="330" dirty="0">
                <a:solidFill>
                  <a:srgbClr val="181769"/>
                </a:solidFill>
                <a:latin typeface="Noto Serif"/>
                <a:cs typeface="Noto Serif"/>
              </a:rPr>
              <a:t> </a:t>
            </a:r>
            <a:r>
              <a:rPr sz="1750" spc="-5" dirty="0">
                <a:solidFill>
                  <a:srgbClr val="181769"/>
                </a:solidFill>
                <a:latin typeface="Noto Serif"/>
                <a:cs typeface="Noto Serif"/>
              </a:rPr>
              <a:t>a</a:t>
            </a:r>
            <a:endParaRPr sz="1750" dirty="0">
              <a:latin typeface="Noto Serif"/>
              <a:cs typeface="Noto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07233" y="8420681"/>
            <a:ext cx="1395095" cy="6073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300"/>
              </a:lnSpc>
              <a:spcBef>
                <a:spcPts val="95"/>
              </a:spcBef>
            </a:pPr>
            <a:r>
              <a:rPr sz="1750" spc="-55" dirty="0">
                <a:solidFill>
                  <a:srgbClr val="181769"/>
                </a:solidFill>
                <a:latin typeface="Noto Serif"/>
                <a:cs typeface="Noto Serif"/>
              </a:rPr>
              <a:t>M</a:t>
            </a:r>
            <a:r>
              <a:rPr sz="1750" spc="45" dirty="0">
                <a:solidFill>
                  <a:srgbClr val="181769"/>
                </a:solidFill>
                <a:latin typeface="Noto Serif"/>
                <a:cs typeface="Noto Serif"/>
              </a:rPr>
              <a:t>e</a:t>
            </a:r>
            <a:r>
              <a:rPr sz="1750" dirty="0">
                <a:solidFill>
                  <a:srgbClr val="181769"/>
                </a:solidFill>
                <a:latin typeface="Noto Serif"/>
                <a:cs typeface="Noto Serif"/>
              </a:rPr>
              <a:t>t</a:t>
            </a:r>
            <a:r>
              <a:rPr sz="1750" spc="50" dirty="0">
                <a:solidFill>
                  <a:srgbClr val="181769"/>
                </a:solidFill>
                <a:latin typeface="Noto Serif"/>
                <a:cs typeface="Noto Serif"/>
              </a:rPr>
              <a:t>o</a:t>
            </a:r>
            <a:r>
              <a:rPr sz="1750" dirty="0">
                <a:solidFill>
                  <a:srgbClr val="181769"/>
                </a:solidFill>
                <a:latin typeface="Noto Serif"/>
                <a:cs typeface="Noto Serif"/>
              </a:rPr>
              <a:t>d</a:t>
            </a:r>
            <a:r>
              <a:rPr sz="1750" spc="50" dirty="0">
                <a:solidFill>
                  <a:srgbClr val="181769"/>
                </a:solidFill>
                <a:latin typeface="Noto Serif"/>
                <a:cs typeface="Noto Serif"/>
              </a:rPr>
              <a:t>o</a:t>
            </a:r>
            <a:r>
              <a:rPr sz="1750" spc="-105" dirty="0">
                <a:solidFill>
                  <a:srgbClr val="181769"/>
                </a:solidFill>
                <a:latin typeface="Noto Serif"/>
                <a:cs typeface="Noto Serif"/>
              </a:rPr>
              <a:t>l</a:t>
            </a:r>
            <a:r>
              <a:rPr sz="1750" spc="50" dirty="0">
                <a:solidFill>
                  <a:srgbClr val="181769"/>
                </a:solidFill>
                <a:latin typeface="Noto Serif"/>
                <a:cs typeface="Noto Serif"/>
              </a:rPr>
              <a:t>o</a:t>
            </a:r>
            <a:r>
              <a:rPr sz="1750" spc="20" dirty="0">
                <a:solidFill>
                  <a:srgbClr val="181769"/>
                </a:solidFill>
                <a:latin typeface="Noto Serif"/>
                <a:cs typeface="Noto Serif"/>
              </a:rPr>
              <a:t>g</a:t>
            </a:r>
            <a:r>
              <a:rPr sz="1750" spc="-120" dirty="0">
                <a:solidFill>
                  <a:srgbClr val="181769"/>
                </a:solidFill>
                <a:latin typeface="Noto Serif"/>
                <a:cs typeface="Noto Serif"/>
              </a:rPr>
              <a:t>i</a:t>
            </a:r>
            <a:r>
              <a:rPr sz="1750" spc="45" dirty="0">
                <a:solidFill>
                  <a:srgbClr val="181769"/>
                </a:solidFill>
                <a:latin typeface="Noto Serif"/>
                <a:cs typeface="Noto Serif"/>
              </a:rPr>
              <a:t>e</a:t>
            </a:r>
            <a:r>
              <a:rPr sz="1750" spc="-100" dirty="0">
                <a:solidFill>
                  <a:srgbClr val="181769"/>
                </a:solidFill>
                <a:latin typeface="Noto Serif"/>
                <a:cs typeface="Noto Serif"/>
              </a:rPr>
              <a:t>i  </a:t>
            </a:r>
            <a:r>
              <a:rPr sz="1750" spc="-40" dirty="0">
                <a:solidFill>
                  <a:srgbClr val="181769"/>
                </a:solidFill>
                <a:latin typeface="Noto Serif"/>
                <a:cs typeface="Noto Serif"/>
              </a:rPr>
              <a:t>aplicarea</a:t>
            </a:r>
            <a:endParaRPr sz="1750" dirty="0">
              <a:latin typeface="Noto Serif"/>
              <a:cs typeface="Noto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14142" y="8420681"/>
            <a:ext cx="17214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63294">
              <a:lnSpc>
                <a:spcPct val="114300"/>
              </a:lnSpc>
              <a:spcBef>
                <a:spcPts val="95"/>
              </a:spcBef>
            </a:pPr>
            <a:r>
              <a:rPr sz="1750" dirty="0">
                <a:solidFill>
                  <a:srgbClr val="181769"/>
                </a:solidFill>
                <a:latin typeface="Noto Serif"/>
                <a:cs typeface="Noto Serif"/>
              </a:rPr>
              <a:t>p</a:t>
            </a:r>
            <a:r>
              <a:rPr sz="1750" spc="-110" dirty="0">
                <a:solidFill>
                  <a:srgbClr val="181769"/>
                </a:solidFill>
                <a:latin typeface="Noto Serif"/>
                <a:cs typeface="Noto Serif"/>
              </a:rPr>
              <a:t>r</a:t>
            </a:r>
            <a:r>
              <a:rPr sz="1750" spc="-120" dirty="0">
                <a:solidFill>
                  <a:srgbClr val="181769"/>
                </a:solidFill>
                <a:latin typeface="Noto Serif"/>
                <a:cs typeface="Noto Serif"/>
              </a:rPr>
              <a:t>i</a:t>
            </a:r>
            <a:r>
              <a:rPr sz="1750" spc="-135" dirty="0">
                <a:solidFill>
                  <a:srgbClr val="181769"/>
                </a:solidFill>
                <a:latin typeface="Noto Serif"/>
                <a:cs typeface="Noto Serif"/>
              </a:rPr>
              <a:t>v</a:t>
            </a:r>
            <a:r>
              <a:rPr sz="1750" spc="-120" dirty="0">
                <a:solidFill>
                  <a:srgbClr val="181769"/>
                </a:solidFill>
                <a:latin typeface="Noto Serif"/>
                <a:cs typeface="Noto Serif"/>
              </a:rPr>
              <a:t>i</a:t>
            </a:r>
            <a:r>
              <a:rPr sz="1750" spc="-55" dirty="0">
                <a:solidFill>
                  <a:srgbClr val="181769"/>
                </a:solidFill>
                <a:latin typeface="Noto Serif"/>
                <a:cs typeface="Noto Serif"/>
              </a:rPr>
              <a:t>n</a:t>
            </a:r>
            <a:r>
              <a:rPr sz="1750" dirty="0">
                <a:solidFill>
                  <a:srgbClr val="181769"/>
                </a:solidFill>
                <a:latin typeface="Noto Serif"/>
                <a:cs typeface="Noto Serif"/>
              </a:rPr>
              <a:t>d  </a:t>
            </a:r>
            <a:r>
              <a:rPr sz="1750" spc="-50" dirty="0">
                <a:solidFill>
                  <a:srgbClr val="181769"/>
                </a:solidFill>
                <a:latin typeface="Noto Serif"/>
                <a:cs typeface="Noto Serif"/>
              </a:rPr>
              <a:t>planurilor-cadru</a:t>
            </a:r>
            <a:endParaRPr sz="1750">
              <a:latin typeface="Noto Serif"/>
              <a:cs typeface="Noto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07233" y="9066019"/>
            <a:ext cx="1473835" cy="2946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spc="-30" dirty="0">
                <a:solidFill>
                  <a:srgbClr val="181769"/>
                </a:solidFill>
                <a:latin typeface="Noto Serif"/>
                <a:cs typeface="Noto Serif"/>
              </a:rPr>
              <a:t>deinvatamant</a:t>
            </a:r>
            <a:endParaRPr sz="1750">
              <a:latin typeface="Noto Serif"/>
              <a:cs typeface="Noto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99187" y="9066019"/>
            <a:ext cx="734695" cy="2946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spc="-25" dirty="0">
                <a:solidFill>
                  <a:srgbClr val="181769"/>
                </a:solidFill>
                <a:latin typeface="Noto Serif"/>
                <a:cs typeface="Noto Serif"/>
              </a:rPr>
              <a:t>pentru</a:t>
            </a:r>
            <a:endParaRPr sz="1750">
              <a:latin typeface="Noto Serif"/>
              <a:cs typeface="Noto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07233" y="9370819"/>
            <a:ext cx="2172970" cy="2946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spc="-45" dirty="0">
                <a:solidFill>
                  <a:srgbClr val="181769"/>
                </a:solidFill>
                <a:latin typeface="Noto Serif"/>
                <a:cs typeface="Noto Serif"/>
              </a:rPr>
              <a:t>invatamantul</a:t>
            </a:r>
            <a:r>
              <a:rPr sz="1750" spc="-55" dirty="0">
                <a:solidFill>
                  <a:srgbClr val="181769"/>
                </a:solidFill>
                <a:latin typeface="Noto Serif"/>
                <a:cs typeface="Noto Serif"/>
              </a:rPr>
              <a:t> </a:t>
            </a:r>
            <a:r>
              <a:rPr sz="1750" spc="-60" dirty="0">
                <a:solidFill>
                  <a:srgbClr val="181769"/>
                </a:solidFill>
                <a:latin typeface="Noto Serif"/>
                <a:cs typeface="Noto Serif"/>
              </a:rPr>
              <a:t>primar</a:t>
            </a:r>
            <a:endParaRPr sz="1750">
              <a:latin typeface="Noto Serif"/>
              <a:cs typeface="Noto Serif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969272" y="5411472"/>
            <a:ext cx="219075" cy="219075"/>
          </a:xfrm>
          <a:custGeom>
            <a:avLst/>
            <a:gdLst/>
            <a:ahLst/>
            <a:cxnLst/>
            <a:rect l="l" t="t" r="r" b="b"/>
            <a:pathLst>
              <a:path w="219075" h="219075">
                <a:moveTo>
                  <a:pt x="219075" y="219075"/>
                </a:moveTo>
                <a:lnTo>
                  <a:pt x="0" y="219075"/>
                </a:lnTo>
                <a:lnTo>
                  <a:pt x="0" y="0"/>
                </a:lnTo>
                <a:lnTo>
                  <a:pt x="219075" y="0"/>
                </a:lnTo>
                <a:lnTo>
                  <a:pt x="219075" y="219075"/>
                </a:lnTo>
                <a:close/>
              </a:path>
            </a:pathLst>
          </a:custGeom>
          <a:solidFill>
            <a:srgbClr val="61A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983824" y="6194442"/>
            <a:ext cx="2737485" cy="187642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>
              <a:lnSpc>
                <a:spcPts val="3550"/>
              </a:lnSpc>
              <a:spcBef>
                <a:spcPts val="450"/>
              </a:spcBef>
            </a:pPr>
            <a:r>
              <a:rPr sz="3200" spc="-409" dirty="0">
                <a:solidFill>
                  <a:srgbClr val="181769"/>
                </a:solidFill>
                <a:latin typeface="Arial"/>
                <a:cs typeface="Arial"/>
              </a:rPr>
              <a:t>ORDIN  </a:t>
            </a:r>
            <a:r>
              <a:rPr sz="3200" spc="-270" dirty="0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sz="2650" spc="55" dirty="0">
                <a:solidFill>
                  <a:srgbClr val="181769"/>
                </a:solidFill>
                <a:latin typeface="DejaVu Sans Condensed"/>
                <a:cs typeface="DejaVu Sans Condensed"/>
              </a:rPr>
              <a:t>r</a:t>
            </a:r>
            <a:r>
              <a:rPr sz="2650" spc="70" dirty="0">
                <a:solidFill>
                  <a:srgbClr val="181769"/>
                </a:solidFill>
                <a:latin typeface="Arial"/>
                <a:cs typeface="Arial"/>
              </a:rPr>
              <a:t>.</a:t>
            </a:r>
            <a:r>
              <a:rPr sz="2650" spc="30" dirty="0">
                <a:solidFill>
                  <a:srgbClr val="181769"/>
                </a:solidFill>
                <a:latin typeface="DejaVu Sans Condensed"/>
                <a:cs typeface="DejaVu Sans Condensed"/>
              </a:rPr>
              <a:t>3418</a:t>
            </a:r>
            <a:r>
              <a:rPr sz="2650" spc="465" dirty="0">
                <a:solidFill>
                  <a:srgbClr val="181769"/>
                </a:solidFill>
                <a:latin typeface="Arial"/>
                <a:cs typeface="Arial"/>
              </a:rPr>
              <a:t>/</a:t>
            </a:r>
            <a:r>
              <a:rPr sz="2650" spc="30" dirty="0">
                <a:solidFill>
                  <a:srgbClr val="181769"/>
                </a:solidFill>
                <a:latin typeface="DejaVu Sans Condensed"/>
                <a:cs typeface="DejaVu Sans Condensed"/>
              </a:rPr>
              <a:t>201</a:t>
            </a:r>
            <a:r>
              <a:rPr sz="2650" spc="105" dirty="0">
                <a:solidFill>
                  <a:srgbClr val="181769"/>
                </a:solidFill>
                <a:latin typeface="DejaVu Sans Condensed"/>
                <a:cs typeface="DejaVu Sans Condensed"/>
              </a:rPr>
              <a:t>3</a:t>
            </a:r>
            <a:endParaRPr sz="2650" dirty="0">
              <a:latin typeface="DejaVu Sans Condensed"/>
              <a:cs typeface="DejaVu Sans Condensed"/>
            </a:endParaRPr>
          </a:p>
          <a:p>
            <a:pPr marL="12700" marR="125730">
              <a:lnSpc>
                <a:spcPct val="113999"/>
              </a:lnSpc>
              <a:spcBef>
                <a:spcPts val="2470"/>
              </a:spcBef>
            </a:pPr>
            <a:r>
              <a:rPr sz="1700" spc="-80" dirty="0">
                <a:solidFill>
                  <a:srgbClr val="181769"/>
                </a:solidFill>
                <a:latin typeface="Noto Serif"/>
                <a:cs typeface="Noto Serif"/>
              </a:rPr>
              <a:t>privind </a:t>
            </a:r>
            <a:r>
              <a:rPr sz="1700" spc="-25" dirty="0">
                <a:solidFill>
                  <a:srgbClr val="181769"/>
                </a:solidFill>
                <a:latin typeface="Noto Serif"/>
                <a:cs typeface="Noto Serif"/>
              </a:rPr>
              <a:t>aprobarea  </a:t>
            </a:r>
            <a:r>
              <a:rPr sz="1700" spc="-35" dirty="0">
                <a:solidFill>
                  <a:srgbClr val="181769"/>
                </a:solidFill>
                <a:latin typeface="Noto Serif"/>
                <a:cs typeface="Noto Serif"/>
              </a:rPr>
              <a:t>programelor</a:t>
            </a:r>
            <a:r>
              <a:rPr sz="1700" spc="-65" dirty="0">
                <a:solidFill>
                  <a:srgbClr val="181769"/>
                </a:solidFill>
                <a:latin typeface="Noto Serif"/>
                <a:cs typeface="Noto Serif"/>
              </a:rPr>
              <a:t> </a:t>
            </a:r>
            <a:r>
              <a:rPr sz="1700" spc="-20" dirty="0">
                <a:solidFill>
                  <a:srgbClr val="181769"/>
                </a:solidFill>
                <a:latin typeface="Noto Serif"/>
                <a:cs typeface="Noto Serif"/>
              </a:rPr>
              <a:t>școlare</a:t>
            </a:r>
            <a:endParaRPr sz="1700" dirty="0">
              <a:latin typeface="Noto Serif"/>
              <a:cs typeface="Noto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8700" y="5425759"/>
            <a:ext cx="16230600" cy="9525"/>
          </a:xfrm>
          <a:custGeom>
            <a:avLst/>
            <a:gdLst/>
            <a:ahLst/>
            <a:cxnLst/>
            <a:rect l="l" t="t" r="r" b="b"/>
            <a:pathLst>
              <a:path w="16230600" h="9525">
                <a:moveTo>
                  <a:pt x="16230600" y="9525"/>
                </a:moveTo>
                <a:lnTo>
                  <a:pt x="0" y="9525"/>
                </a:lnTo>
                <a:lnTo>
                  <a:pt x="0" y="0"/>
                </a:lnTo>
                <a:lnTo>
                  <a:pt x="16230600" y="0"/>
                </a:lnTo>
                <a:lnTo>
                  <a:pt x="16230600" y="9525"/>
                </a:lnTo>
                <a:close/>
              </a:path>
            </a:pathLst>
          </a:custGeom>
          <a:solidFill>
            <a:srgbClr val="29285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6000" y="2052891"/>
            <a:ext cx="8966200" cy="9988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350" spc="-280" dirty="0">
                <a:solidFill>
                  <a:srgbClr val="181769"/>
                </a:solidFill>
              </a:rPr>
              <a:t>Legi</a:t>
            </a:r>
            <a:r>
              <a:rPr sz="5350" spc="-280" dirty="0">
                <a:solidFill>
                  <a:srgbClr val="181769"/>
                </a:solidFill>
                <a:latin typeface="DejaVu Sans Condensed"/>
                <a:cs typeface="DejaVu Sans Condensed"/>
              </a:rPr>
              <a:t>s</a:t>
            </a:r>
            <a:r>
              <a:rPr sz="6350" spc="-280" dirty="0">
                <a:solidFill>
                  <a:srgbClr val="181769"/>
                </a:solidFill>
              </a:rPr>
              <a:t>la</a:t>
            </a:r>
            <a:r>
              <a:rPr sz="5350" spc="-280" dirty="0">
                <a:solidFill>
                  <a:srgbClr val="181769"/>
                </a:solidFill>
                <a:latin typeface="DejaVu Sans Condensed"/>
                <a:cs typeface="DejaVu Sans Condensed"/>
              </a:rPr>
              <a:t>ț</a:t>
            </a:r>
            <a:r>
              <a:rPr sz="6350" spc="-280" dirty="0">
                <a:solidFill>
                  <a:srgbClr val="181769"/>
                </a:solidFill>
              </a:rPr>
              <a:t>ie</a:t>
            </a:r>
            <a:r>
              <a:rPr sz="6350" spc="-470" dirty="0">
                <a:solidFill>
                  <a:srgbClr val="181769"/>
                </a:solidFill>
              </a:rPr>
              <a:t> </a:t>
            </a:r>
            <a:r>
              <a:rPr sz="6350" spc="-265" dirty="0">
                <a:solidFill>
                  <a:srgbClr val="181769"/>
                </a:solidFill>
              </a:rPr>
              <a:t>aplicabilă</a:t>
            </a:r>
            <a:endParaRPr sz="6350" dirty="0">
              <a:latin typeface="DejaVu Sans Condensed"/>
              <a:cs typeface="DejaVu Sans Conden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92338" y="3298581"/>
            <a:ext cx="3323062" cy="6328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000" u="heavy" spc="60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DejaVu Sans Condensed"/>
                <a:cs typeface="DejaVu Sans Condensed"/>
              </a:rPr>
              <a:t>202</a:t>
            </a:r>
            <a:r>
              <a:rPr lang="ro-RO" sz="4000" u="heavy" spc="60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DejaVu Sans Condensed"/>
                <a:cs typeface="DejaVu Sans Condensed"/>
              </a:rPr>
              <a:t>1</a:t>
            </a:r>
            <a:r>
              <a:rPr sz="4000" u="heavy" spc="60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Arial"/>
                <a:cs typeface="Arial"/>
              </a:rPr>
              <a:t>-</a:t>
            </a:r>
            <a:r>
              <a:rPr sz="4000" u="heavy" spc="60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DejaVu Sans Condensed"/>
                <a:cs typeface="DejaVu Sans Condensed"/>
              </a:rPr>
              <a:t>202</a:t>
            </a:r>
            <a:r>
              <a:rPr lang="ro-RO" sz="4000" u="heavy" spc="60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DejaVu Sans Condensed"/>
                <a:cs typeface="DejaVu Sans Condensed"/>
              </a:rPr>
              <a:t>2</a:t>
            </a:r>
            <a:endParaRPr sz="4000" dirty="0">
              <a:latin typeface="DejaVu Sans Condensed"/>
              <a:cs typeface="DejaVu Sans Condense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80646" y="4647224"/>
            <a:ext cx="217170" cy="217170"/>
          </a:xfrm>
          <a:custGeom>
            <a:avLst/>
            <a:gdLst/>
            <a:ahLst/>
            <a:cxnLst/>
            <a:rect l="l" t="t" r="r" b="b"/>
            <a:pathLst>
              <a:path w="217169" h="217170">
                <a:moveTo>
                  <a:pt x="216860" y="216860"/>
                </a:moveTo>
                <a:lnTo>
                  <a:pt x="0" y="216860"/>
                </a:lnTo>
                <a:lnTo>
                  <a:pt x="0" y="0"/>
                </a:lnTo>
                <a:lnTo>
                  <a:pt x="216860" y="0"/>
                </a:lnTo>
                <a:lnTo>
                  <a:pt x="216860" y="216860"/>
                </a:lnTo>
                <a:close/>
              </a:path>
            </a:pathLst>
          </a:custGeom>
          <a:solidFill>
            <a:srgbClr val="FFC8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67946" y="5473493"/>
            <a:ext cx="3310254" cy="198691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923925">
              <a:lnSpc>
                <a:spcPct val="106300"/>
              </a:lnSpc>
              <a:spcBef>
                <a:spcPts val="140"/>
              </a:spcBef>
            </a:pPr>
            <a:r>
              <a:rPr sz="3150" spc="-390" dirty="0">
                <a:solidFill>
                  <a:srgbClr val="181769"/>
                </a:solidFill>
                <a:latin typeface="Arial"/>
                <a:cs typeface="Arial"/>
              </a:rPr>
              <a:t>ORDIN </a:t>
            </a:r>
            <a:r>
              <a:rPr lang="ro-RO" sz="3150" spc="-390" dirty="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sz="3150" spc="-20" dirty="0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sz="2650" spc="-20" dirty="0">
                <a:solidFill>
                  <a:srgbClr val="181769"/>
                </a:solidFill>
                <a:latin typeface="DejaVu Sans Condensed"/>
                <a:cs typeface="DejaVu Sans Condensed"/>
              </a:rPr>
              <a:t>r</a:t>
            </a:r>
            <a:r>
              <a:rPr sz="2650" spc="-20" dirty="0">
                <a:solidFill>
                  <a:srgbClr val="181769"/>
                </a:solidFill>
                <a:latin typeface="Arial"/>
                <a:cs typeface="Arial"/>
              </a:rPr>
              <a:t>.  </a:t>
            </a:r>
            <a:r>
              <a:rPr sz="2650" spc="20" dirty="0">
                <a:solidFill>
                  <a:srgbClr val="181769"/>
                </a:solidFill>
                <a:latin typeface="DejaVu Sans Condensed"/>
                <a:cs typeface="DejaVu Sans Condensed"/>
              </a:rPr>
              <a:t>5</a:t>
            </a:r>
            <a:r>
              <a:rPr sz="2650" spc="65" dirty="0">
                <a:solidFill>
                  <a:srgbClr val="181769"/>
                </a:solidFill>
                <a:latin typeface="Arial"/>
                <a:cs typeface="Arial"/>
              </a:rPr>
              <a:t>.</a:t>
            </a:r>
            <a:r>
              <a:rPr sz="2650" spc="20" dirty="0">
                <a:solidFill>
                  <a:srgbClr val="181769"/>
                </a:solidFill>
                <a:latin typeface="DejaVu Sans Condensed"/>
                <a:cs typeface="DejaVu Sans Condensed"/>
              </a:rPr>
              <a:t>447</a:t>
            </a:r>
            <a:r>
              <a:rPr sz="2650" spc="455" dirty="0">
                <a:solidFill>
                  <a:srgbClr val="181769"/>
                </a:solidFill>
                <a:latin typeface="Arial"/>
                <a:cs typeface="Arial"/>
              </a:rPr>
              <a:t>/</a:t>
            </a:r>
            <a:r>
              <a:rPr sz="2650" spc="20" dirty="0">
                <a:solidFill>
                  <a:srgbClr val="181769"/>
                </a:solidFill>
                <a:latin typeface="DejaVu Sans Condensed"/>
                <a:cs typeface="DejaVu Sans Condensed"/>
              </a:rPr>
              <a:t>202</a:t>
            </a:r>
            <a:r>
              <a:rPr sz="2650" spc="90" dirty="0">
                <a:solidFill>
                  <a:srgbClr val="181769"/>
                </a:solidFill>
                <a:latin typeface="DejaVu Sans Condensed"/>
                <a:cs typeface="DejaVu Sans Condensed"/>
              </a:rPr>
              <a:t>0</a:t>
            </a:r>
            <a:endParaRPr sz="2650" dirty="0">
              <a:latin typeface="DejaVu Sans Condensed"/>
              <a:cs typeface="DejaVu Sans Condensed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DejaVu Sans Condensed"/>
              <a:cs typeface="DejaVu Sans Condensed"/>
            </a:endParaRPr>
          </a:p>
          <a:p>
            <a:pPr marL="363220">
              <a:lnSpc>
                <a:spcPct val="100000"/>
              </a:lnSpc>
              <a:spcBef>
                <a:spcPts val="5"/>
              </a:spcBef>
              <a:tabLst>
                <a:tab pos="1531620" algn="l"/>
              </a:tabLst>
            </a:pPr>
            <a:r>
              <a:rPr sz="1950" spc="10" dirty="0">
                <a:solidFill>
                  <a:srgbClr val="181769"/>
                </a:solidFill>
                <a:latin typeface="Noto Serif"/>
                <a:cs typeface="Noto Serif"/>
              </a:rPr>
              <a:t>p</a:t>
            </a:r>
            <a:r>
              <a:rPr sz="1950" spc="-120" dirty="0">
                <a:solidFill>
                  <a:srgbClr val="181769"/>
                </a:solidFill>
                <a:latin typeface="Noto Serif"/>
                <a:cs typeface="Noto Serif"/>
              </a:rPr>
              <a:t>r</a:t>
            </a:r>
            <a:r>
              <a:rPr sz="1950" spc="-130" dirty="0">
                <a:solidFill>
                  <a:srgbClr val="181769"/>
                </a:solidFill>
                <a:latin typeface="Noto Serif"/>
                <a:cs typeface="Noto Serif"/>
              </a:rPr>
              <a:t>i</a:t>
            </a:r>
            <a:r>
              <a:rPr sz="1950" spc="-145" dirty="0">
                <a:solidFill>
                  <a:srgbClr val="181769"/>
                </a:solidFill>
                <a:latin typeface="Noto Serif"/>
                <a:cs typeface="Noto Serif"/>
              </a:rPr>
              <a:t>v</a:t>
            </a:r>
            <a:r>
              <a:rPr sz="1950" spc="-130" dirty="0">
                <a:solidFill>
                  <a:srgbClr val="181769"/>
                </a:solidFill>
                <a:latin typeface="Noto Serif"/>
                <a:cs typeface="Noto Serif"/>
              </a:rPr>
              <a:t>i</a:t>
            </a:r>
            <a:r>
              <a:rPr sz="1950" spc="-50" dirty="0">
                <a:solidFill>
                  <a:srgbClr val="181769"/>
                </a:solidFill>
                <a:latin typeface="Noto Serif"/>
                <a:cs typeface="Noto Serif"/>
              </a:rPr>
              <a:t>n</a:t>
            </a:r>
            <a:r>
              <a:rPr sz="1950" spc="15" dirty="0">
                <a:solidFill>
                  <a:srgbClr val="181769"/>
                </a:solidFill>
                <a:latin typeface="Noto Serif"/>
                <a:cs typeface="Noto Serif"/>
              </a:rPr>
              <a:t>d</a:t>
            </a:r>
            <a:r>
              <a:rPr sz="1950" dirty="0">
                <a:solidFill>
                  <a:srgbClr val="181769"/>
                </a:solidFill>
                <a:latin typeface="Noto Serif"/>
                <a:cs typeface="Noto Serif"/>
              </a:rPr>
              <a:t>	</a:t>
            </a:r>
            <a:r>
              <a:rPr sz="1950" spc="-5" dirty="0">
                <a:solidFill>
                  <a:srgbClr val="181769"/>
                </a:solidFill>
                <a:latin typeface="Noto Serif"/>
                <a:cs typeface="Noto Serif"/>
              </a:rPr>
              <a:t>a</a:t>
            </a:r>
            <a:r>
              <a:rPr sz="1950" spc="10" dirty="0">
                <a:solidFill>
                  <a:srgbClr val="181769"/>
                </a:solidFill>
                <a:latin typeface="Noto Serif"/>
                <a:cs typeface="Noto Serif"/>
              </a:rPr>
              <a:t>p</a:t>
            </a:r>
            <a:r>
              <a:rPr sz="1950" spc="-120" dirty="0">
                <a:solidFill>
                  <a:srgbClr val="181769"/>
                </a:solidFill>
                <a:latin typeface="Noto Serif"/>
                <a:cs typeface="Noto Serif"/>
              </a:rPr>
              <a:t>r</a:t>
            </a:r>
            <a:r>
              <a:rPr sz="1950" spc="65" dirty="0">
                <a:solidFill>
                  <a:srgbClr val="181769"/>
                </a:solidFill>
                <a:latin typeface="Noto Serif"/>
                <a:cs typeface="Noto Serif"/>
              </a:rPr>
              <a:t>o</a:t>
            </a:r>
            <a:r>
              <a:rPr sz="1950" spc="10" dirty="0">
                <a:solidFill>
                  <a:srgbClr val="181769"/>
                </a:solidFill>
                <a:latin typeface="Noto Serif"/>
                <a:cs typeface="Noto Serif"/>
              </a:rPr>
              <a:t>b</a:t>
            </a:r>
            <a:r>
              <a:rPr sz="1950" spc="-5" dirty="0">
                <a:solidFill>
                  <a:srgbClr val="181769"/>
                </a:solidFill>
                <a:latin typeface="Noto Serif"/>
                <a:cs typeface="Noto Serif"/>
              </a:rPr>
              <a:t>a</a:t>
            </a:r>
            <a:r>
              <a:rPr sz="1950" spc="-120" dirty="0">
                <a:solidFill>
                  <a:srgbClr val="181769"/>
                </a:solidFill>
                <a:latin typeface="Noto Serif"/>
                <a:cs typeface="Noto Serif"/>
              </a:rPr>
              <a:t>r</a:t>
            </a:r>
            <a:r>
              <a:rPr sz="1950" spc="60" dirty="0">
                <a:solidFill>
                  <a:srgbClr val="181769"/>
                </a:solidFill>
                <a:latin typeface="Noto Serif"/>
                <a:cs typeface="Noto Serif"/>
              </a:rPr>
              <a:t>e</a:t>
            </a:r>
            <a:r>
              <a:rPr sz="1950" dirty="0">
                <a:solidFill>
                  <a:srgbClr val="181769"/>
                </a:solidFill>
                <a:latin typeface="Noto Serif"/>
                <a:cs typeface="Noto Serif"/>
              </a:rPr>
              <a:t>a</a:t>
            </a:r>
            <a:endParaRPr sz="1950" dirty="0">
              <a:latin typeface="Noto Serif"/>
              <a:cs typeface="Noto Serif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sz="1950" b="1" dirty="0">
                <a:solidFill>
                  <a:srgbClr val="181769"/>
                </a:solidFill>
                <a:latin typeface="Noto Sans"/>
                <a:cs typeface="Noto Sans"/>
              </a:rPr>
              <a:t>Regulamentului-</a:t>
            </a:r>
            <a:endParaRPr sz="1950" dirty="0">
              <a:latin typeface="Noto Sans"/>
              <a:cs typeface="Noto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7946" y="7475752"/>
            <a:ext cx="277241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20750" algn="l"/>
                <a:tab pos="1416685" algn="l"/>
              </a:tabLst>
            </a:pPr>
            <a:r>
              <a:rPr sz="1950" b="1" spc="10" dirty="0">
                <a:solidFill>
                  <a:srgbClr val="181769"/>
                </a:solidFill>
                <a:latin typeface="Noto Sans"/>
                <a:cs typeface="Noto Sans"/>
              </a:rPr>
              <a:t>cadru	</a:t>
            </a:r>
            <a:r>
              <a:rPr sz="1950" b="1" spc="15" dirty="0">
                <a:solidFill>
                  <a:srgbClr val="181769"/>
                </a:solidFill>
                <a:latin typeface="Noto Sans"/>
                <a:cs typeface="Noto Sans"/>
              </a:rPr>
              <a:t>de	</a:t>
            </a:r>
            <a:r>
              <a:rPr sz="1950" b="1" spc="-5" dirty="0">
                <a:solidFill>
                  <a:srgbClr val="181769"/>
                </a:solidFill>
                <a:latin typeface="Noto Sans"/>
                <a:cs typeface="Noto Sans"/>
              </a:rPr>
              <a:t>organizare</a:t>
            </a:r>
            <a:endParaRPr sz="1950" dirty="0">
              <a:latin typeface="Noto Sans"/>
              <a:cs typeface="Noto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7946" y="8161552"/>
            <a:ext cx="122555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1" spc="5" dirty="0">
                <a:solidFill>
                  <a:srgbClr val="181769"/>
                </a:solidFill>
                <a:latin typeface="Noto Sans"/>
                <a:cs typeface="Noto Sans"/>
              </a:rPr>
              <a:t>unităților</a:t>
            </a:r>
            <a:endParaRPr sz="1950">
              <a:latin typeface="Noto Sans"/>
              <a:cs typeface="Noto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7946" y="7777389"/>
            <a:ext cx="2769870" cy="71120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455"/>
              </a:spcBef>
              <a:tabLst>
                <a:tab pos="657225" algn="l"/>
                <a:tab pos="2590165" algn="l"/>
              </a:tabLst>
            </a:pPr>
            <a:r>
              <a:rPr sz="1950" b="1" spc="5" dirty="0">
                <a:solidFill>
                  <a:srgbClr val="181769"/>
                </a:solidFill>
                <a:latin typeface="Noto Sans"/>
                <a:cs typeface="Noto Sans"/>
              </a:rPr>
              <a:t>și</a:t>
            </a:r>
            <a:r>
              <a:rPr sz="1950" b="1" dirty="0">
                <a:solidFill>
                  <a:srgbClr val="181769"/>
                </a:solidFill>
                <a:latin typeface="Noto Sans"/>
                <a:cs typeface="Noto Sans"/>
              </a:rPr>
              <a:t>	</a:t>
            </a:r>
            <a:r>
              <a:rPr sz="1950" b="1" spc="10" dirty="0">
                <a:solidFill>
                  <a:srgbClr val="181769"/>
                </a:solidFill>
                <a:latin typeface="Noto Sans"/>
                <a:cs typeface="Noto Sans"/>
              </a:rPr>
              <a:t>funcționar</a:t>
            </a:r>
            <a:r>
              <a:rPr sz="1950" b="1" spc="15" dirty="0">
                <a:solidFill>
                  <a:srgbClr val="181769"/>
                </a:solidFill>
                <a:latin typeface="Noto Sans"/>
                <a:cs typeface="Noto Sans"/>
              </a:rPr>
              <a:t>e</a:t>
            </a:r>
            <a:r>
              <a:rPr sz="1950" b="1" dirty="0">
                <a:solidFill>
                  <a:srgbClr val="181769"/>
                </a:solidFill>
                <a:latin typeface="Noto Sans"/>
                <a:cs typeface="Noto Sans"/>
              </a:rPr>
              <a:t>	</a:t>
            </a:r>
            <a:r>
              <a:rPr sz="1950" b="1" spc="15" dirty="0">
                <a:solidFill>
                  <a:srgbClr val="181769"/>
                </a:solidFill>
                <a:latin typeface="Noto Sans"/>
                <a:cs typeface="Noto Sans"/>
              </a:rPr>
              <a:t>a</a:t>
            </a:r>
            <a:endParaRPr sz="1950">
              <a:latin typeface="Noto Sans"/>
              <a:cs typeface="Noto Sans"/>
            </a:endParaRPr>
          </a:p>
          <a:p>
            <a:pPr marR="5080" algn="r">
              <a:lnSpc>
                <a:spcPct val="100000"/>
              </a:lnSpc>
              <a:spcBef>
                <a:spcPts val="359"/>
              </a:spcBef>
            </a:pPr>
            <a:r>
              <a:rPr sz="1950" b="1" spc="10" dirty="0">
                <a:solidFill>
                  <a:srgbClr val="181769"/>
                </a:solidFill>
                <a:latin typeface="Noto Sans"/>
                <a:cs typeface="Noto Sans"/>
              </a:rPr>
              <a:t>d</a:t>
            </a:r>
            <a:r>
              <a:rPr sz="1950" b="1" spc="15" dirty="0">
                <a:solidFill>
                  <a:srgbClr val="181769"/>
                </a:solidFill>
                <a:latin typeface="Noto Sans"/>
                <a:cs typeface="Noto Sans"/>
              </a:rPr>
              <a:t>e</a:t>
            </a:r>
            <a:endParaRPr sz="1950">
              <a:latin typeface="Noto Sans"/>
              <a:cs typeface="Noto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7946" y="8463189"/>
            <a:ext cx="1908810" cy="1054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0"/>
              </a:spcBef>
            </a:pPr>
            <a:r>
              <a:rPr sz="1950" b="1" spc="10" dirty="0">
                <a:solidFill>
                  <a:srgbClr val="181769"/>
                </a:solidFill>
                <a:latin typeface="Noto Sans"/>
                <a:cs typeface="Noto Sans"/>
              </a:rPr>
              <a:t>învățământ  preuniversitar</a:t>
            </a:r>
            <a:r>
              <a:rPr sz="1950" b="1" spc="15" dirty="0">
                <a:solidFill>
                  <a:srgbClr val="181769"/>
                </a:solidFill>
                <a:latin typeface="Noto Sans"/>
                <a:cs typeface="Noto Sans"/>
              </a:rPr>
              <a:t>,  </a:t>
            </a:r>
            <a:r>
              <a:rPr sz="1950" spc="-50" dirty="0">
                <a:solidFill>
                  <a:srgbClr val="181769"/>
                </a:solidFill>
                <a:latin typeface="Noto Serif"/>
                <a:cs typeface="Noto Serif"/>
              </a:rPr>
              <a:t>modificările</a:t>
            </a:r>
            <a:endParaRPr sz="1950" dirty="0">
              <a:latin typeface="Noto Serif"/>
              <a:cs typeface="Noto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40048" y="8806089"/>
            <a:ext cx="299720" cy="711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1600" marR="5080" indent="-89535">
              <a:lnSpc>
                <a:spcPct val="115399"/>
              </a:lnSpc>
              <a:spcBef>
                <a:spcPts val="90"/>
              </a:spcBef>
            </a:pPr>
            <a:r>
              <a:rPr sz="1950" spc="-25" dirty="0">
                <a:solidFill>
                  <a:srgbClr val="181769"/>
                </a:solidFill>
                <a:latin typeface="Noto Serif"/>
                <a:cs typeface="Noto Serif"/>
              </a:rPr>
              <a:t>c</a:t>
            </a:r>
            <a:r>
              <a:rPr sz="1950" spc="-15" dirty="0">
                <a:solidFill>
                  <a:srgbClr val="181769"/>
                </a:solidFill>
                <a:latin typeface="Noto Serif"/>
                <a:cs typeface="Noto Serif"/>
              </a:rPr>
              <a:t>u  </a:t>
            </a:r>
            <a:r>
              <a:rPr sz="1950" spc="55" dirty="0">
                <a:solidFill>
                  <a:srgbClr val="181769"/>
                </a:solidFill>
                <a:latin typeface="Noto Serif"/>
                <a:cs typeface="Noto Serif"/>
              </a:rPr>
              <a:t>ș</a:t>
            </a:r>
            <a:r>
              <a:rPr sz="1950" spc="-125" dirty="0">
                <a:solidFill>
                  <a:srgbClr val="181769"/>
                </a:solidFill>
                <a:latin typeface="Noto Serif"/>
                <a:cs typeface="Noto Serif"/>
              </a:rPr>
              <a:t>i</a:t>
            </a:r>
            <a:endParaRPr sz="1950">
              <a:latin typeface="Noto Serif"/>
              <a:cs typeface="Noto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7946" y="9533152"/>
            <a:ext cx="2701925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-25" dirty="0">
                <a:solidFill>
                  <a:srgbClr val="181769"/>
                </a:solidFill>
                <a:latin typeface="Noto Serif"/>
                <a:cs typeface="Noto Serif"/>
              </a:rPr>
              <a:t>completările</a:t>
            </a:r>
            <a:r>
              <a:rPr sz="1950" spc="-55" dirty="0">
                <a:solidFill>
                  <a:srgbClr val="181769"/>
                </a:solidFill>
                <a:latin typeface="Noto Serif"/>
                <a:cs typeface="Noto Serif"/>
              </a:rPr>
              <a:t> </a:t>
            </a:r>
            <a:r>
              <a:rPr sz="1950" spc="-30" dirty="0">
                <a:solidFill>
                  <a:srgbClr val="181769"/>
                </a:solidFill>
                <a:latin typeface="Noto Serif"/>
                <a:cs typeface="Noto Serif"/>
              </a:rPr>
              <a:t>ulterioare</a:t>
            </a:r>
            <a:endParaRPr sz="1950">
              <a:latin typeface="Noto Serif"/>
              <a:cs typeface="Noto Serif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249979" y="4695535"/>
            <a:ext cx="219075" cy="219075"/>
          </a:xfrm>
          <a:custGeom>
            <a:avLst/>
            <a:gdLst/>
            <a:ahLst/>
            <a:cxnLst/>
            <a:rect l="l" t="t" r="r" b="b"/>
            <a:pathLst>
              <a:path w="219075" h="219075">
                <a:moveTo>
                  <a:pt x="219075" y="219075"/>
                </a:moveTo>
                <a:lnTo>
                  <a:pt x="0" y="219075"/>
                </a:lnTo>
                <a:lnTo>
                  <a:pt x="0" y="0"/>
                </a:lnTo>
                <a:lnTo>
                  <a:pt x="219075" y="0"/>
                </a:lnTo>
                <a:lnTo>
                  <a:pt x="219075" y="219075"/>
                </a:lnTo>
                <a:close/>
              </a:path>
            </a:pathLst>
          </a:custGeom>
          <a:solidFill>
            <a:srgbClr val="459A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097000" y="5581276"/>
            <a:ext cx="3162300" cy="3981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00" spc="-310" dirty="0">
                <a:solidFill>
                  <a:srgbClr val="181769"/>
                </a:solidFill>
                <a:latin typeface="Arial"/>
                <a:cs typeface="Arial"/>
              </a:rPr>
              <a:t>ORDIN </a:t>
            </a:r>
            <a:r>
              <a:rPr lang="ro-RO" sz="2500" spc="-310" dirty="0">
                <a:solidFill>
                  <a:srgbClr val="181769"/>
                </a:solidFill>
                <a:latin typeface="Arial"/>
                <a:cs typeface="Arial"/>
              </a:rPr>
              <a:t>  </a:t>
            </a:r>
            <a:r>
              <a:rPr sz="2500" spc="-20" dirty="0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sz="2100" spc="-20" dirty="0">
                <a:solidFill>
                  <a:srgbClr val="181769"/>
                </a:solidFill>
                <a:latin typeface="DejaVu Sans Condensed"/>
                <a:cs typeface="DejaVu Sans Condensed"/>
              </a:rPr>
              <a:t>r</a:t>
            </a:r>
            <a:r>
              <a:rPr sz="2100" spc="-20" dirty="0">
                <a:solidFill>
                  <a:srgbClr val="181769"/>
                </a:solidFill>
                <a:latin typeface="Arial"/>
                <a:cs typeface="Arial"/>
              </a:rPr>
              <a:t>.</a:t>
            </a:r>
            <a:r>
              <a:rPr sz="2100" spc="-185" dirty="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sz="2100" spc="55" dirty="0">
                <a:solidFill>
                  <a:srgbClr val="181769"/>
                </a:solidFill>
                <a:latin typeface="DejaVu Sans Condensed"/>
                <a:cs typeface="DejaVu Sans Condensed"/>
              </a:rPr>
              <a:t>4093</a:t>
            </a:r>
            <a:r>
              <a:rPr sz="2100" spc="55" dirty="0">
                <a:solidFill>
                  <a:srgbClr val="181769"/>
                </a:solidFill>
                <a:latin typeface="Arial"/>
                <a:cs typeface="Arial"/>
              </a:rPr>
              <a:t>/</a:t>
            </a:r>
            <a:r>
              <a:rPr sz="2100" spc="55" dirty="0">
                <a:solidFill>
                  <a:srgbClr val="181769"/>
                </a:solidFill>
                <a:latin typeface="DejaVu Sans Condensed"/>
                <a:cs typeface="DejaVu Sans Condensed"/>
              </a:rPr>
              <a:t>2017</a:t>
            </a:r>
            <a:endParaRPr sz="2100" dirty="0">
              <a:latin typeface="DejaVu Sans Condensed"/>
              <a:cs typeface="DejaVu Sans Condense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331488" y="6288864"/>
            <a:ext cx="2616200" cy="2804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100"/>
              </a:lnSpc>
              <a:spcBef>
                <a:spcPts val="100"/>
              </a:spcBef>
            </a:pPr>
            <a:r>
              <a:rPr spc="-25" dirty="0">
                <a:solidFill>
                  <a:srgbClr val="181769"/>
                </a:solidFill>
                <a:latin typeface="Noto Serif"/>
                <a:cs typeface="Noto Serif"/>
              </a:rPr>
              <a:t>pentru </a:t>
            </a:r>
            <a:r>
              <a:rPr spc="-35" dirty="0">
                <a:solidFill>
                  <a:srgbClr val="181769"/>
                </a:solidFill>
                <a:latin typeface="Noto Serif"/>
                <a:cs typeface="Noto Serif"/>
              </a:rPr>
              <a:t>modificarea şi  </a:t>
            </a:r>
            <a:r>
              <a:rPr spc="-20" dirty="0">
                <a:solidFill>
                  <a:srgbClr val="181769"/>
                </a:solidFill>
                <a:latin typeface="Noto Serif"/>
                <a:cs typeface="Noto Serif"/>
              </a:rPr>
              <a:t>completarea </a:t>
            </a:r>
            <a:r>
              <a:rPr spc="-50" dirty="0">
                <a:solidFill>
                  <a:srgbClr val="181769"/>
                </a:solidFill>
                <a:latin typeface="Noto Serif"/>
                <a:cs typeface="Noto Serif"/>
              </a:rPr>
              <a:t>Ordinului  </a:t>
            </a:r>
            <a:r>
              <a:rPr spc="-55" dirty="0">
                <a:solidFill>
                  <a:srgbClr val="181769"/>
                </a:solidFill>
                <a:latin typeface="Noto Serif"/>
                <a:cs typeface="Noto Serif"/>
              </a:rPr>
              <a:t>ministrului </a:t>
            </a:r>
            <a:r>
              <a:rPr spc="-25" dirty="0">
                <a:solidFill>
                  <a:srgbClr val="181769"/>
                </a:solidFill>
                <a:latin typeface="Noto Serif"/>
                <a:cs typeface="Noto Serif"/>
              </a:rPr>
              <a:t>educaţiei, </a:t>
            </a:r>
            <a:r>
              <a:rPr spc="-40" dirty="0">
                <a:solidFill>
                  <a:srgbClr val="181769"/>
                </a:solidFill>
                <a:latin typeface="Noto Serif"/>
                <a:cs typeface="Noto Serif"/>
              </a:rPr>
              <a:t>cercetării,  tineretului </a:t>
            </a:r>
            <a:r>
              <a:rPr spc="-35" dirty="0">
                <a:solidFill>
                  <a:srgbClr val="181769"/>
                </a:solidFill>
                <a:latin typeface="Noto Serif"/>
                <a:cs typeface="Noto Serif"/>
              </a:rPr>
              <a:t>şi sportului</a:t>
            </a:r>
            <a:r>
              <a:rPr spc="40" dirty="0">
                <a:solidFill>
                  <a:srgbClr val="181769"/>
                </a:solidFill>
                <a:latin typeface="Noto Serif"/>
                <a:cs typeface="Noto Serif"/>
              </a:rPr>
              <a:t> </a:t>
            </a:r>
            <a:r>
              <a:rPr spc="-40" dirty="0">
                <a:solidFill>
                  <a:srgbClr val="181769"/>
                </a:solidFill>
                <a:latin typeface="Noto Serif"/>
                <a:cs typeface="Noto Serif"/>
              </a:rPr>
              <a:t>nr.</a:t>
            </a:r>
            <a:endParaRPr dirty="0">
              <a:latin typeface="Noto Serif"/>
              <a:cs typeface="Noto Serif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spc="20" dirty="0">
                <a:solidFill>
                  <a:srgbClr val="181769"/>
                </a:solidFill>
                <a:latin typeface="Noto Serif"/>
                <a:cs typeface="Noto Serif"/>
              </a:rPr>
              <a:t>5.248/2011 </a:t>
            </a:r>
            <a:r>
              <a:rPr spc="-70" dirty="0">
                <a:solidFill>
                  <a:srgbClr val="181769"/>
                </a:solidFill>
                <a:latin typeface="Noto Serif"/>
                <a:cs typeface="Noto Serif"/>
              </a:rPr>
              <a:t>privind</a:t>
            </a:r>
            <a:r>
              <a:rPr spc="-30" dirty="0">
                <a:solidFill>
                  <a:srgbClr val="181769"/>
                </a:solidFill>
                <a:latin typeface="Noto Serif"/>
                <a:cs typeface="Noto Serif"/>
              </a:rPr>
              <a:t> </a:t>
            </a:r>
            <a:r>
              <a:rPr spc="-40" dirty="0">
                <a:solidFill>
                  <a:srgbClr val="181769"/>
                </a:solidFill>
                <a:latin typeface="Noto Serif"/>
                <a:cs typeface="Noto Serif"/>
              </a:rPr>
              <a:t>aplicarea</a:t>
            </a:r>
            <a:endParaRPr dirty="0">
              <a:latin typeface="Noto Serif"/>
              <a:cs typeface="Noto Serif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b="1" spc="-15" dirty="0">
                <a:solidFill>
                  <a:srgbClr val="181769"/>
                </a:solidFill>
                <a:latin typeface="Noto Sans"/>
                <a:cs typeface="Noto Sans"/>
              </a:rPr>
              <a:t>Programului  </a:t>
            </a:r>
            <a:r>
              <a:rPr b="1" i="1" dirty="0">
                <a:solidFill>
                  <a:srgbClr val="181769"/>
                </a:solidFill>
                <a:latin typeface="Noto Sans"/>
                <a:cs typeface="Noto Sans"/>
              </a:rPr>
              <a:t>A </a:t>
            </a:r>
            <a:r>
              <a:rPr b="1" i="1" spc="-5" dirty="0">
                <a:solidFill>
                  <a:srgbClr val="181769"/>
                </a:solidFill>
                <a:latin typeface="Noto Sans"/>
                <a:cs typeface="Noto Sans"/>
              </a:rPr>
              <a:t>doua</a:t>
            </a:r>
            <a:r>
              <a:rPr b="1" i="1" spc="-5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b="1" i="1" spc="-5" dirty="0">
                <a:solidFill>
                  <a:srgbClr val="181769"/>
                </a:solidFill>
                <a:latin typeface="Noto Sans"/>
                <a:cs typeface="Noto Sans"/>
              </a:rPr>
              <a:t>şansă</a:t>
            </a:r>
            <a:endParaRPr dirty="0">
              <a:latin typeface="Noto Sans"/>
              <a:cs typeface="Noto San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54392" y="4763109"/>
            <a:ext cx="305435" cy="305435"/>
          </a:xfrm>
          <a:custGeom>
            <a:avLst/>
            <a:gdLst/>
            <a:ahLst/>
            <a:cxnLst/>
            <a:rect l="l" t="t" r="r" b="b"/>
            <a:pathLst>
              <a:path w="305435" h="305435">
                <a:moveTo>
                  <a:pt x="304908" y="304908"/>
                </a:moveTo>
                <a:lnTo>
                  <a:pt x="0" y="304908"/>
                </a:lnTo>
                <a:lnTo>
                  <a:pt x="0" y="0"/>
                </a:lnTo>
                <a:lnTo>
                  <a:pt x="304908" y="0"/>
                </a:lnTo>
                <a:lnTo>
                  <a:pt x="304908" y="304908"/>
                </a:lnTo>
                <a:close/>
              </a:path>
            </a:pathLst>
          </a:custGeom>
          <a:solidFill>
            <a:srgbClr val="DE6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41692" y="6010573"/>
            <a:ext cx="389064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415" dirty="0">
                <a:solidFill>
                  <a:srgbClr val="181769"/>
                </a:solidFill>
                <a:latin typeface="Arial"/>
                <a:cs typeface="Arial"/>
              </a:rPr>
              <a:t>ORDIN </a:t>
            </a:r>
            <a:r>
              <a:rPr lang="ro-RO" sz="3300" spc="-415" dirty="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sz="3300" spc="-20" dirty="0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sz="2750" spc="-20" dirty="0">
                <a:solidFill>
                  <a:srgbClr val="181769"/>
                </a:solidFill>
                <a:latin typeface="DejaVu Sans Condensed"/>
                <a:cs typeface="DejaVu Sans Condensed"/>
              </a:rPr>
              <a:t>r</a:t>
            </a:r>
            <a:r>
              <a:rPr sz="2750" spc="-20" dirty="0">
                <a:solidFill>
                  <a:srgbClr val="181769"/>
                </a:solidFill>
                <a:latin typeface="Arial"/>
                <a:cs typeface="Arial"/>
              </a:rPr>
              <a:t>. </a:t>
            </a:r>
            <a:r>
              <a:rPr sz="2750" spc="135" dirty="0">
                <a:solidFill>
                  <a:srgbClr val="181769"/>
                </a:solidFill>
                <a:latin typeface="DejaVu Sans Condensed"/>
                <a:cs typeface="DejaVu Sans Condensed"/>
              </a:rPr>
              <a:t>4742</a:t>
            </a:r>
            <a:r>
              <a:rPr sz="2750" spc="135" dirty="0">
                <a:solidFill>
                  <a:srgbClr val="181769"/>
                </a:solidFill>
                <a:latin typeface="Arial"/>
                <a:cs typeface="Arial"/>
              </a:rPr>
              <a:t>/</a:t>
            </a:r>
            <a:r>
              <a:rPr sz="2750" spc="-430" dirty="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sz="2750" spc="50" dirty="0">
                <a:solidFill>
                  <a:srgbClr val="181769"/>
                </a:solidFill>
                <a:latin typeface="DejaVu Sans Condensed"/>
                <a:cs typeface="DejaVu Sans Condensed"/>
              </a:rPr>
              <a:t>2016</a:t>
            </a:r>
            <a:endParaRPr sz="2750" dirty="0">
              <a:latin typeface="DejaVu Sans Condensed"/>
              <a:cs typeface="DejaVu Sans Condense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41692" y="6969227"/>
            <a:ext cx="3890645" cy="7032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4620">
              <a:lnSpc>
                <a:spcPct val="115900"/>
              </a:lnSpc>
              <a:spcBef>
                <a:spcPts val="95"/>
              </a:spcBef>
              <a:tabLst>
                <a:tab pos="1123950" algn="l"/>
                <a:tab pos="2551430" algn="l"/>
              </a:tabLst>
            </a:pPr>
            <a:r>
              <a:rPr sz="2000" spc="5" dirty="0">
                <a:solidFill>
                  <a:srgbClr val="181769"/>
                </a:solidFill>
                <a:latin typeface="Noto Serif"/>
                <a:cs typeface="Noto Serif"/>
              </a:rPr>
              <a:t>p</a:t>
            </a:r>
            <a:r>
              <a:rPr sz="2000" spc="60" dirty="0">
                <a:solidFill>
                  <a:srgbClr val="181769"/>
                </a:solidFill>
                <a:latin typeface="Noto Serif"/>
                <a:cs typeface="Noto Serif"/>
              </a:rPr>
              <a:t>e</a:t>
            </a:r>
            <a:r>
              <a:rPr sz="2000" spc="-60" dirty="0">
                <a:solidFill>
                  <a:srgbClr val="181769"/>
                </a:solidFill>
                <a:latin typeface="Noto Serif"/>
                <a:cs typeface="Noto Serif"/>
              </a:rPr>
              <a:t>n</a:t>
            </a:r>
            <a:r>
              <a:rPr sz="2000" dirty="0">
                <a:solidFill>
                  <a:srgbClr val="181769"/>
                </a:solidFill>
                <a:latin typeface="Noto Serif"/>
                <a:cs typeface="Noto Serif"/>
              </a:rPr>
              <a:t>t</a:t>
            </a:r>
            <a:r>
              <a:rPr sz="2000" spc="-125" dirty="0">
                <a:solidFill>
                  <a:srgbClr val="181769"/>
                </a:solidFill>
                <a:latin typeface="Noto Serif"/>
                <a:cs typeface="Noto Serif"/>
              </a:rPr>
              <a:t>r</a:t>
            </a:r>
            <a:r>
              <a:rPr sz="2000" spc="-30" dirty="0">
                <a:solidFill>
                  <a:srgbClr val="181769"/>
                </a:solidFill>
                <a:latin typeface="Noto Serif"/>
                <a:cs typeface="Noto Serif"/>
              </a:rPr>
              <a:t>u</a:t>
            </a:r>
            <a:r>
              <a:rPr sz="2000" dirty="0">
                <a:solidFill>
                  <a:srgbClr val="181769"/>
                </a:solidFill>
                <a:latin typeface="Noto Serif"/>
                <a:cs typeface="Noto Serif"/>
              </a:rPr>
              <a:t>	</a:t>
            </a:r>
            <a:r>
              <a:rPr sz="2000" spc="-10" dirty="0">
                <a:solidFill>
                  <a:srgbClr val="181769"/>
                </a:solidFill>
                <a:latin typeface="Noto Serif"/>
                <a:cs typeface="Noto Serif"/>
              </a:rPr>
              <a:t>a</a:t>
            </a:r>
            <a:r>
              <a:rPr sz="2000" spc="5" dirty="0">
                <a:solidFill>
                  <a:srgbClr val="181769"/>
                </a:solidFill>
                <a:latin typeface="Noto Serif"/>
                <a:cs typeface="Noto Serif"/>
              </a:rPr>
              <a:t>p</a:t>
            </a:r>
            <a:r>
              <a:rPr sz="2000" spc="-125" dirty="0">
                <a:solidFill>
                  <a:srgbClr val="181769"/>
                </a:solidFill>
                <a:latin typeface="Noto Serif"/>
                <a:cs typeface="Noto Serif"/>
              </a:rPr>
              <a:t>r</a:t>
            </a:r>
            <a:r>
              <a:rPr sz="2000" spc="60" dirty="0">
                <a:solidFill>
                  <a:srgbClr val="181769"/>
                </a:solidFill>
                <a:latin typeface="Noto Serif"/>
                <a:cs typeface="Noto Serif"/>
              </a:rPr>
              <a:t>o</a:t>
            </a:r>
            <a:r>
              <a:rPr sz="2000" spc="5" dirty="0">
                <a:solidFill>
                  <a:srgbClr val="181769"/>
                </a:solidFill>
                <a:latin typeface="Noto Serif"/>
                <a:cs typeface="Noto Serif"/>
              </a:rPr>
              <a:t>b</a:t>
            </a:r>
            <a:r>
              <a:rPr sz="2000" spc="-10" dirty="0">
                <a:solidFill>
                  <a:srgbClr val="181769"/>
                </a:solidFill>
                <a:latin typeface="Noto Serif"/>
                <a:cs typeface="Noto Serif"/>
              </a:rPr>
              <a:t>a</a:t>
            </a:r>
            <a:r>
              <a:rPr sz="2000" spc="-125" dirty="0">
                <a:solidFill>
                  <a:srgbClr val="181769"/>
                </a:solidFill>
                <a:latin typeface="Noto Serif"/>
                <a:cs typeface="Noto Serif"/>
              </a:rPr>
              <a:t>r</a:t>
            </a:r>
            <a:r>
              <a:rPr sz="2000" spc="60" dirty="0">
                <a:solidFill>
                  <a:srgbClr val="181769"/>
                </a:solidFill>
                <a:latin typeface="Noto Serif"/>
                <a:cs typeface="Noto Serif"/>
              </a:rPr>
              <a:t>e</a:t>
            </a:r>
            <a:r>
              <a:rPr sz="2000" spc="-5" dirty="0">
                <a:solidFill>
                  <a:srgbClr val="181769"/>
                </a:solidFill>
                <a:latin typeface="Noto Serif"/>
                <a:cs typeface="Noto Serif"/>
              </a:rPr>
              <a:t>a</a:t>
            </a:r>
            <a:r>
              <a:rPr sz="2000" dirty="0">
                <a:solidFill>
                  <a:srgbClr val="181769"/>
                </a:solidFill>
                <a:latin typeface="Noto Serif"/>
                <a:cs typeface="Noto Serif"/>
              </a:rPr>
              <a:t>	</a:t>
            </a:r>
            <a:r>
              <a:rPr sz="2000" b="1" spc="5" dirty="0">
                <a:solidFill>
                  <a:srgbClr val="181769"/>
                </a:solidFill>
                <a:latin typeface="Noto Sans"/>
                <a:cs typeface="Noto Sans"/>
              </a:rPr>
              <a:t>Statutului  Elevului</a:t>
            </a:r>
            <a:endParaRPr sz="2000" dirty="0">
              <a:latin typeface="Noto Sans"/>
              <a:cs typeface="Noto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406280" y="4763109"/>
            <a:ext cx="266065" cy="266065"/>
          </a:xfrm>
          <a:custGeom>
            <a:avLst/>
            <a:gdLst/>
            <a:ahLst/>
            <a:cxnLst/>
            <a:rect l="l" t="t" r="r" b="b"/>
            <a:pathLst>
              <a:path w="266065" h="266064">
                <a:moveTo>
                  <a:pt x="265607" y="265607"/>
                </a:moveTo>
                <a:lnTo>
                  <a:pt x="0" y="265607"/>
                </a:lnTo>
                <a:lnTo>
                  <a:pt x="0" y="0"/>
                </a:lnTo>
                <a:lnTo>
                  <a:pt x="265607" y="0"/>
                </a:lnTo>
                <a:lnTo>
                  <a:pt x="265607" y="265607"/>
                </a:lnTo>
                <a:close/>
              </a:path>
            </a:pathLst>
          </a:custGeom>
          <a:solidFill>
            <a:srgbClr val="61A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393580" y="5842143"/>
            <a:ext cx="3636620" cy="5111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50" spc="-380" dirty="0">
                <a:solidFill>
                  <a:srgbClr val="181769"/>
                </a:solidFill>
                <a:latin typeface="Arial"/>
                <a:cs typeface="Arial"/>
              </a:rPr>
              <a:t>ORDIN</a:t>
            </a:r>
            <a:r>
              <a:rPr lang="ro-RO" sz="3150" spc="-380" dirty="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sz="3150" spc="-409" dirty="0">
                <a:solidFill>
                  <a:srgbClr val="181769"/>
                </a:solidFill>
                <a:latin typeface="Arial"/>
                <a:cs typeface="Arial"/>
              </a:rPr>
              <a:t> </a:t>
            </a:r>
            <a:r>
              <a:rPr sz="3150" spc="55" dirty="0">
                <a:solidFill>
                  <a:srgbClr val="181769"/>
                </a:solidFill>
                <a:latin typeface="Arial"/>
                <a:cs typeface="Arial"/>
              </a:rPr>
              <a:t>n</a:t>
            </a:r>
            <a:r>
              <a:rPr sz="2650" spc="55" dirty="0">
                <a:solidFill>
                  <a:srgbClr val="181769"/>
                </a:solidFill>
                <a:latin typeface="DejaVu Sans Condensed"/>
                <a:cs typeface="DejaVu Sans Condensed"/>
              </a:rPr>
              <a:t>r</a:t>
            </a:r>
            <a:r>
              <a:rPr sz="2650" spc="55" dirty="0">
                <a:solidFill>
                  <a:srgbClr val="181769"/>
                </a:solidFill>
                <a:latin typeface="Arial"/>
                <a:cs typeface="Arial"/>
              </a:rPr>
              <a:t>.</a:t>
            </a:r>
            <a:r>
              <a:rPr sz="2650" spc="55" dirty="0">
                <a:solidFill>
                  <a:srgbClr val="181769"/>
                </a:solidFill>
                <a:latin typeface="DejaVu Sans Condensed"/>
                <a:cs typeface="DejaVu Sans Condensed"/>
              </a:rPr>
              <a:t>5248</a:t>
            </a:r>
            <a:r>
              <a:rPr sz="2650" spc="55" dirty="0">
                <a:solidFill>
                  <a:srgbClr val="181769"/>
                </a:solidFill>
                <a:latin typeface="Arial"/>
                <a:cs typeface="Arial"/>
              </a:rPr>
              <a:t>/</a:t>
            </a:r>
            <a:r>
              <a:rPr sz="2650" spc="55" dirty="0">
                <a:solidFill>
                  <a:srgbClr val="181769"/>
                </a:solidFill>
                <a:latin typeface="DejaVu Sans Condensed"/>
                <a:cs typeface="DejaVu Sans Condensed"/>
              </a:rPr>
              <a:t>2011</a:t>
            </a:r>
            <a:endParaRPr sz="2650" dirty="0">
              <a:latin typeface="DejaVu Sans Condensed"/>
              <a:cs typeface="DejaVu Sans Condense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393580" y="6723497"/>
            <a:ext cx="3373754" cy="1394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100"/>
              </a:spcBef>
            </a:pPr>
            <a:r>
              <a:rPr sz="2000" spc="-35" dirty="0">
                <a:solidFill>
                  <a:srgbClr val="181769"/>
                </a:solidFill>
                <a:latin typeface="Noto Serif"/>
                <a:cs typeface="Noto Serif"/>
              </a:rPr>
              <a:t>pentru </a:t>
            </a:r>
            <a:r>
              <a:rPr sz="2000" spc="-25" dirty="0">
                <a:solidFill>
                  <a:srgbClr val="181769"/>
                </a:solidFill>
                <a:latin typeface="Noto Serif"/>
                <a:cs typeface="Noto Serif"/>
              </a:rPr>
              <a:t>aprobarea </a:t>
            </a:r>
            <a:r>
              <a:rPr sz="2000" spc="-20" dirty="0">
                <a:solidFill>
                  <a:srgbClr val="181769"/>
                </a:solidFill>
                <a:latin typeface="Noto Serif"/>
                <a:cs typeface="Noto Serif"/>
              </a:rPr>
              <a:t>Metodologiei  </a:t>
            </a:r>
            <a:r>
              <a:rPr sz="2000" spc="-85" dirty="0">
                <a:solidFill>
                  <a:srgbClr val="181769"/>
                </a:solidFill>
                <a:latin typeface="Noto Serif"/>
                <a:cs typeface="Noto Serif"/>
              </a:rPr>
              <a:t>privind </a:t>
            </a:r>
            <a:r>
              <a:rPr sz="2000" spc="-45" dirty="0">
                <a:solidFill>
                  <a:srgbClr val="181769"/>
                </a:solidFill>
                <a:latin typeface="Noto Serif"/>
                <a:cs typeface="Noto Serif"/>
              </a:rPr>
              <a:t>organizarea </a:t>
            </a:r>
            <a:r>
              <a:rPr sz="2000" b="1" spc="-20" dirty="0">
                <a:solidFill>
                  <a:srgbClr val="181769"/>
                </a:solidFill>
                <a:latin typeface="Noto Sans"/>
                <a:cs typeface="Noto Sans"/>
              </a:rPr>
              <a:t>Programului  </a:t>
            </a:r>
            <a:r>
              <a:rPr sz="2000" b="1" i="1" spc="-5" dirty="0">
                <a:solidFill>
                  <a:srgbClr val="181769"/>
                </a:solidFill>
                <a:latin typeface="Noto Sans"/>
                <a:cs typeface="Noto Sans"/>
              </a:rPr>
              <a:t>A </a:t>
            </a:r>
            <a:r>
              <a:rPr sz="2000" b="1" i="1" spc="-10" dirty="0">
                <a:solidFill>
                  <a:srgbClr val="181769"/>
                </a:solidFill>
                <a:latin typeface="Noto Sans"/>
                <a:cs typeface="Noto Sans"/>
              </a:rPr>
              <a:t>doua șansă</a:t>
            </a:r>
            <a:endParaRPr sz="2000" dirty="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4000500"/>
            <a:ext cx="16230600" cy="9525"/>
          </a:xfrm>
          <a:custGeom>
            <a:avLst/>
            <a:gdLst/>
            <a:ahLst/>
            <a:cxnLst/>
            <a:rect l="l" t="t" r="r" b="b"/>
            <a:pathLst>
              <a:path w="16230600" h="9525">
                <a:moveTo>
                  <a:pt x="16230600" y="9525"/>
                </a:moveTo>
                <a:lnTo>
                  <a:pt x="0" y="9525"/>
                </a:lnTo>
                <a:lnTo>
                  <a:pt x="0" y="0"/>
                </a:lnTo>
                <a:lnTo>
                  <a:pt x="16230600" y="0"/>
                </a:lnTo>
                <a:lnTo>
                  <a:pt x="16230600" y="9525"/>
                </a:lnTo>
                <a:close/>
              </a:path>
            </a:pathLst>
          </a:custGeom>
          <a:solidFill>
            <a:srgbClr val="29285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1629184"/>
            <a:ext cx="6221095" cy="197169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350" spc="-280" dirty="0">
                <a:solidFill>
                  <a:srgbClr val="181769"/>
                </a:solidFill>
              </a:rPr>
              <a:t>Legi</a:t>
            </a:r>
            <a:r>
              <a:rPr sz="5350" spc="-280" dirty="0">
                <a:solidFill>
                  <a:srgbClr val="181769"/>
                </a:solidFill>
                <a:latin typeface="DejaVu Sans Condensed"/>
                <a:cs typeface="DejaVu Sans Condensed"/>
              </a:rPr>
              <a:t>s</a:t>
            </a:r>
            <a:r>
              <a:rPr sz="6350" spc="-280" dirty="0">
                <a:solidFill>
                  <a:srgbClr val="181769"/>
                </a:solidFill>
              </a:rPr>
              <a:t>la</a:t>
            </a:r>
            <a:r>
              <a:rPr sz="5350" spc="-280" dirty="0">
                <a:solidFill>
                  <a:srgbClr val="181769"/>
                </a:solidFill>
                <a:latin typeface="DejaVu Sans Condensed"/>
                <a:cs typeface="DejaVu Sans Condensed"/>
              </a:rPr>
              <a:t>ț</a:t>
            </a:r>
            <a:r>
              <a:rPr sz="6350" spc="-280" dirty="0">
                <a:solidFill>
                  <a:srgbClr val="181769"/>
                </a:solidFill>
              </a:rPr>
              <a:t>ie</a:t>
            </a:r>
            <a:r>
              <a:rPr sz="6350" spc="-475" dirty="0">
                <a:solidFill>
                  <a:srgbClr val="181769"/>
                </a:solidFill>
              </a:rPr>
              <a:t> </a:t>
            </a:r>
            <a:r>
              <a:rPr sz="6350" spc="-265" dirty="0">
                <a:solidFill>
                  <a:srgbClr val="181769"/>
                </a:solidFill>
              </a:rPr>
              <a:t>aplicabilă</a:t>
            </a:r>
            <a:endParaRPr sz="6350" dirty="0">
              <a:latin typeface="DejaVu Sans Condensed"/>
              <a:cs typeface="DejaVu Sans Conden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58200" y="2329376"/>
            <a:ext cx="4995127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600" b="1" u="heavy" spc="60" dirty="0">
                <a:solidFill>
                  <a:srgbClr val="C00000"/>
                </a:solidFill>
                <a:uFill>
                  <a:solidFill>
                    <a:srgbClr val="181769"/>
                  </a:solidFill>
                </a:uFill>
                <a:latin typeface="DejaVu Sans Condensed"/>
                <a:cs typeface="DejaVu Sans Condensed"/>
              </a:rPr>
              <a:t>202</a:t>
            </a:r>
            <a:r>
              <a:rPr lang="ro-RO" sz="3600" b="1" u="heavy" spc="60" dirty="0">
                <a:solidFill>
                  <a:srgbClr val="C00000"/>
                </a:solidFill>
                <a:uFill>
                  <a:solidFill>
                    <a:srgbClr val="181769"/>
                  </a:solidFill>
                </a:uFill>
                <a:latin typeface="DejaVu Sans Condensed"/>
                <a:cs typeface="DejaVu Sans Condensed"/>
              </a:rPr>
              <a:t>1</a:t>
            </a:r>
            <a:r>
              <a:rPr sz="3600" b="1" u="heavy" spc="60" dirty="0">
                <a:solidFill>
                  <a:srgbClr val="C00000"/>
                </a:solidFill>
                <a:uFill>
                  <a:solidFill>
                    <a:srgbClr val="181769"/>
                  </a:solidFill>
                </a:uFill>
                <a:latin typeface="Arial"/>
                <a:cs typeface="Arial"/>
              </a:rPr>
              <a:t>-</a:t>
            </a:r>
            <a:r>
              <a:rPr sz="3600" b="1" u="heavy" spc="60" dirty="0">
                <a:solidFill>
                  <a:srgbClr val="C00000"/>
                </a:solidFill>
                <a:uFill>
                  <a:solidFill>
                    <a:srgbClr val="181769"/>
                  </a:solidFill>
                </a:uFill>
                <a:latin typeface="DejaVu Sans Condensed"/>
                <a:cs typeface="DejaVu Sans Condensed"/>
              </a:rPr>
              <a:t>202</a:t>
            </a:r>
            <a:r>
              <a:rPr lang="ro-RO" sz="3600" b="1" u="heavy" spc="60" dirty="0">
                <a:solidFill>
                  <a:srgbClr val="C00000"/>
                </a:solidFill>
                <a:uFill>
                  <a:solidFill>
                    <a:srgbClr val="181769"/>
                  </a:solidFill>
                </a:uFill>
                <a:latin typeface="DejaVu Sans Condensed"/>
                <a:cs typeface="DejaVu Sans Condensed"/>
              </a:rPr>
              <a:t>2</a:t>
            </a:r>
            <a:endParaRPr sz="3600" b="1" dirty="0">
              <a:solidFill>
                <a:srgbClr val="C00000"/>
              </a:solidFill>
              <a:latin typeface="DejaVu Sans Condensed"/>
              <a:cs typeface="DejaVu Sans Condense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32305" y="5676900"/>
            <a:ext cx="277495" cy="277495"/>
          </a:xfrm>
          <a:custGeom>
            <a:avLst/>
            <a:gdLst/>
            <a:ahLst/>
            <a:cxnLst/>
            <a:rect l="l" t="t" r="r" b="b"/>
            <a:pathLst>
              <a:path w="277495" h="277495">
                <a:moveTo>
                  <a:pt x="277324" y="277324"/>
                </a:moveTo>
                <a:lnTo>
                  <a:pt x="0" y="277324"/>
                </a:lnTo>
                <a:lnTo>
                  <a:pt x="0" y="0"/>
                </a:lnTo>
                <a:lnTo>
                  <a:pt x="277324" y="0"/>
                </a:lnTo>
                <a:lnTo>
                  <a:pt x="277324" y="277324"/>
                </a:lnTo>
                <a:close/>
              </a:path>
            </a:pathLst>
          </a:custGeom>
          <a:solidFill>
            <a:srgbClr val="DE6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Dreptunghi 12">
            <a:extLst>
              <a:ext uri="{FF2B5EF4-FFF2-40B4-BE49-F238E27FC236}">
                <a16:creationId xmlns:a16="http://schemas.microsoft.com/office/drawing/2014/main" id="{51A3EF95-9F56-48FC-9CA0-304E93B02AB5}"/>
              </a:ext>
            </a:extLst>
          </p:cNvPr>
          <p:cNvSpPr/>
          <p:nvPr/>
        </p:nvSpPr>
        <p:spPr>
          <a:xfrm>
            <a:off x="2895600" y="4409648"/>
            <a:ext cx="13182600" cy="4534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o-RO" sz="3200" b="1" dirty="0">
                <a:solidFill>
                  <a:schemeClr val="tx2">
                    <a:lumMod val="75000"/>
                  </a:schemeClr>
                </a:solidFill>
              </a:rPr>
              <a:t>ORDIN comun nr. 5196 (ME) și 1756 (MS) </a:t>
            </a:r>
            <a:r>
              <a:rPr lang="ro-RO" sz="3200" dirty="0"/>
              <a:t>pentru aprobarea măsurilor de organizare  a activităților în cadrul unităților/instituțiilor de învățământ în condiții de siguranță epidemiologică pentru prevenirea îmbolnăvirilor cu virusul SARS CoV-2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E6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636004"/>
            <a:ext cx="16590644" cy="8651240"/>
            <a:chOff x="0" y="1636004"/>
            <a:chExt cx="16590644" cy="8651240"/>
          </a:xfrm>
        </p:grpSpPr>
        <p:sp>
          <p:nvSpPr>
            <p:cNvPr id="4" name="object 4"/>
            <p:cNvSpPr/>
            <p:nvPr/>
          </p:nvSpPr>
          <p:spPr>
            <a:xfrm>
              <a:off x="0" y="1636004"/>
              <a:ext cx="16590644" cy="8651240"/>
            </a:xfrm>
            <a:custGeom>
              <a:avLst/>
              <a:gdLst/>
              <a:ahLst/>
              <a:cxnLst/>
              <a:rect l="l" t="t" r="r" b="b"/>
              <a:pathLst>
                <a:path w="16590644" h="8651240">
                  <a:moveTo>
                    <a:pt x="16590264" y="8650986"/>
                  </a:moveTo>
                  <a:lnTo>
                    <a:pt x="0" y="8650986"/>
                  </a:lnTo>
                  <a:lnTo>
                    <a:pt x="0" y="0"/>
                  </a:lnTo>
                  <a:lnTo>
                    <a:pt x="16590264" y="0"/>
                  </a:lnTo>
                  <a:lnTo>
                    <a:pt x="16590264" y="8650986"/>
                  </a:lnTo>
                  <a:close/>
                </a:path>
              </a:pathLst>
            </a:custGeom>
            <a:solidFill>
              <a:srgbClr val="FFC8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599401" y="2669224"/>
              <a:ext cx="6715109" cy="63150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1370" y="2669224"/>
            <a:ext cx="6439458" cy="7981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5050" u="heavy" spc="-625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</a:rPr>
              <a:t>ORDIN </a:t>
            </a:r>
            <a:r>
              <a:rPr sz="5050" u="heavy" spc="-35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</a:rPr>
              <a:t>n</a:t>
            </a:r>
            <a:r>
              <a:rPr sz="4250" u="heavy" spc="-35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DejaVu Sans Condensed"/>
                <a:cs typeface="DejaVu Sans Condensed"/>
              </a:rPr>
              <a:t>r</a:t>
            </a:r>
            <a:r>
              <a:rPr sz="4250" u="heavy" spc="-35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</a:rPr>
              <a:t>.</a:t>
            </a:r>
            <a:r>
              <a:rPr sz="4250" u="heavy" spc="-330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</a:rPr>
              <a:t> </a:t>
            </a:r>
            <a:r>
              <a:rPr sz="4250" u="heavy" spc="120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DejaVu Sans Condensed"/>
                <a:cs typeface="DejaVu Sans Condensed"/>
              </a:rPr>
              <a:t>3243</a:t>
            </a:r>
            <a:r>
              <a:rPr sz="4250" u="heavy" spc="120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</a:rPr>
              <a:t>/</a:t>
            </a:r>
            <a:r>
              <a:rPr sz="4250" u="heavy" spc="120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DejaVu Sans Condensed"/>
                <a:cs typeface="DejaVu Sans Condensed"/>
              </a:rPr>
              <a:t>2021</a:t>
            </a:r>
            <a:endParaRPr sz="4250" dirty="0">
              <a:latin typeface="DejaVu Sans Condensed"/>
              <a:cs typeface="DejaVu Sans Condensed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09548" y="6604650"/>
            <a:ext cx="400051" cy="2653650"/>
            <a:chOff x="209550" y="7103637"/>
            <a:chExt cx="95250" cy="1619250"/>
          </a:xfrm>
        </p:grpSpPr>
        <p:sp>
          <p:nvSpPr>
            <p:cNvPr id="8" name="object 8"/>
            <p:cNvSpPr/>
            <p:nvPr/>
          </p:nvSpPr>
          <p:spPr>
            <a:xfrm>
              <a:off x="209550" y="7103637"/>
              <a:ext cx="95250" cy="952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9550" y="7865637"/>
              <a:ext cx="95250" cy="952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9550" y="8627637"/>
              <a:ext cx="95250" cy="952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09005" y="3727977"/>
            <a:ext cx="8814261" cy="610070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R="301625">
              <a:lnSpc>
                <a:spcPct val="100000"/>
              </a:lnSpc>
              <a:spcBef>
                <a:spcPts val="120"/>
              </a:spcBef>
            </a:pPr>
            <a:r>
              <a:rPr sz="2400" b="1" spc="5" dirty="0">
                <a:solidFill>
                  <a:srgbClr val="181769"/>
                </a:solidFill>
                <a:latin typeface="Noto Sans"/>
                <a:cs typeface="Noto Sans"/>
              </a:rPr>
              <a:t>privind structura anului școlar 2021-</a:t>
            </a:r>
            <a:r>
              <a:rPr sz="2400" b="1" spc="-10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2400" b="1" spc="5" dirty="0">
                <a:solidFill>
                  <a:srgbClr val="181769"/>
                </a:solidFill>
                <a:latin typeface="Noto Sans"/>
                <a:cs typeface="Noto Sans"/>
              </a:rPr>
              <a:t>2022</a:t>
            </a:r>
            <a:endParaRPr sz="2400" dirty="0">
              <a:latin typeface="Noto Sans"/>
              <a:cs typeface="Noto Sans"/>
            </a:endParaRPr>
          </a:p>
          <a:p>
            <a:pPr marL="12700" marR="313690" algn="ctr">
              <a:lnSpc>
                <a:spcPts val="6000"/>
              </a:lnSpc>
              <a:spcBef>
                <a:spcPts val="244"/>
              </a:spcBef>
            </a:pPr>
            <a:r>
              <a:rPr sz="2400" b="1" dirty="0">
                <a:latin typeface="Noto Sans"/>
                <a:cs typeface="Noto Sans"/>
              </a:rPr>
              <a:t>Art. 14 (1) </a:t>
            </a:r>
            <a:r>
              <a:rPr sz="2400" b="1" spc="-15" dirty="0">
                <a:latin typeface="Noto Sans"/>
                <a:cs typeface="Noto Sans"/>
              </a:rPr>
              <a:t>Programul </a:t>
            </a:r>
            <a:r>
              <a:rPr sz="2400" b="1" dirty="0">
                <a:latin typeface="Noto Sans"/>
                <a:cs typeface="Noto Sans"/>
              </a:rPr>
              <a:t>naţional "Şcoala altfel" </a:t>
            </a:r>
            <a:r>
              <a:rPr sz="2400" b="1" spc="5" dirty="0">
                <a:latin typeface="Noto Sans"/>
                <a:cs typeface="Noto Sans"/>
              </a:rPr>
              <a:t>se va </a:t>
            </a:r>
            <a:r>
              <a:rPr sz="2400" b="1" dirty="0">
                <a:latin typeface="Noto Sans"/>
                <a:cs typeface="Noto Sans"/>
              </a:rPr>
              <a:t>desfăşura  </a:t>
            </a:r>
            <a:r>
              <a:rPr sz="2400" b="1" dirty="0">
                <a:solidFill>
                  <a:schemeClr val="accent4">
                    <a:lumMod val="75000"/>
                  </a:schemeClr>
                </a:solidFill>
                <a:latin typeface="Noto Sans"/>
                <a:cs typeface="Noto Sans"/>
              </a:rPr>
              <a:t>în perioada </a:t>
            </a:r>
            <a:r>
              <a:rPr sz="2400" b="1" spc="5" dirty="0">
                <a:solidFill>
                  <a:schemeClr val="accent4">
                    <a:lumMod val="75000"/>
                  </a:schemeClr>
                </a:solidFill>
                <a:latin typeface="Noto Sans"/>
                <a:cs typeface="Noto Sans"/>
              </a:rPr>
              <a:t>8 </a:t>
            </a:r>
            <a:r>
              <a:rPr sz="2400" b="1" dirty="0">
                <a:solidFill>
                  <a:schemeClr val="accent4">
                    <a:lumMod val="75000"/>
                  </a:schemeClr>
                </a:solidFill>
                <a:latin typeface="Noto Sans"/>
                <a:cs typeface="Noto Sans"/>
              </a:rPr>
              <a:t>- 14 aprilie</a:t>
            </a:r>
            <a:r>
              <a:rPr sz="2400" b="1" spc="-10" dirty="0">
                <a:solidFill>
                  <a:schemeClr val="accent4">
                    <a:lumMod val="75000"/>
                  </a:schemeClr>
                </a:solidFill>
                <a:latin typeface="Noto Sans"/>
                <a:cs typeface="Noto Sans"/>
              </a:rPr>
              <a:t> </a:t>
            </a:r>
            <a:r>
              <a:rPr sz="2400" b="1" dirty="0">
                <a:solidFill>
                  <a:schemeClr val="accent4">
                    <a:lumMod val="75000"/>
                  </a:schemeClr>
                </a:solidFill>
                <a:latin typeface="Noto Sans"/>
                <a:cs typeface="Noto Sans"/>
              </a:rPr>
              <a:t>2022</a:t>
            </a:r>
            <a:endParaRPr sz="2400" dirty="0">
              <a:solidFill>
                <a:schemeClr val="accent4">
                  <a:lumMod val="75000"/>
                </a:schemeClr>
              </a:solidFill>
              <a:latin typeface="Noto Sans"/>
              <a:cs typeface="Noto Sans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400" dirty="0">
              <a:latin typeface="Noto Sans"/>
              <a:cs typeface="Noto Sans"/>
            </a:endParaRPr>
          </a:p>
          <a:p>
            <a:pPr marL="2706370">
              <a:lnSpc>
                <a:spcPct val="100000"/>
              </a:lnSpc>
            </a:pPr>
            <a:r>
              <a:rPr sz="2400" b="1" spc="5" dirty="0">
                <a:solidFill>
                  <a:srgbClr val="C00000"/>
                </a:solidFill>
                <a:latin typeface="Noto Sans"/>
                <a:cs typeface="Noto Sans"/>
              </a:rPr>
              <a:t>Se va avea </a:t>
            </a:r>
            <a:r>
              <a:rPr sz="2400" b="1" dirty="0">
                <a:solidFill>
                  <a:srgbClr val="C00000"/>
                </a:solidFill>
                <a:latin typeface="Noto Sans"/>
                <a:cs typeface="Noto Sans"/>
              </a:rPr>
              <a:t>în</a:t>
            </a:r>
            <a:r>
              <a:rPr sz="2400" b="1" spc="-20" dirty="0">
                <a:solidFill>
                  <a:srgbClr val="C00000"/>
                </a:solidFill>
                <a:latin typeface="Noto Sans"/>
                <a:cs typeface="Noto San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Noto Sans"/>
                <a:cs typeface="Noto Sans"/>
              </a:rPr>
              <a:t>vedere:</a:t>
            </a:r>
            <a:endParaRPr sz="2400" dirty="0">
              <a:solidFill>
                <a:srgbClr val="C00000"/>
              </a:solidFill>
              <a:latin typeface="Noto Sans"/>
              <a:cs typeface="Noto Sans"/>
            </a:endParaRPr>
          </a:p>
          <a:p>
            <a:pPr marL="331470" marR="165735" indent="429259">
              <a:lnSpc>
                <a:spcPct val="116300"/>
              </a:lnSpc>
            </a:pPr>
            <a:r>
              <a:rPr sz="2400" b="1" dirty="0">
                <a:latin typeface="Noto Sans"/>
                <a:cs typeface="Noto Sans"/>
              </a:rPr>
              <a:t>stabilirea, prin consultarea elevilor </a:t>
            </a:r>
            <a:r>
              <a:rPr sz="2400" b="1" spc="5" dirty="0">
                <a:latin typeface="Noto Sans"/>
                <a:cs typeface="Noto Sans"/>
              </a:rPr>
              <a:t>/ </a:t>
            </a:r>
            <a:r>
              <a:rPr sz="2400" b="1" dirty="0">
                <a:latin typeface="Noto Sans"/>
                <a:cs typeface="Noto Sans"/>
              </a:rPr>
              <a:t>părinților, </a:t>
            </a:r>
            <a:r>
              <a:rPr sz="2400" b="1" spc="5" dirty="0">
                <a:latin typeface="Noto Sans"/>
                <a:cs typeface="Noto Sans"/>
              </a:rPr>
              <a:t>a unor  </a:t>
            </a:r>
            <a:r>
              <a:rPr sz="2400" b="1" dirty="0">
                <a:latin typeface="Noto Sans"/>
                <a:cs typeface="Noto Sans"/>
              </a:rPr>
              <a:t>activități adecvate intereselor și nevoilor reale ale copiilor;  </a:t>
            </a:r>
            <a:endParaRPr lang="ro-RO" sz="2400" b="1" dirty="0">
              <a:latin typeface="Noto Sans"/>
              <a:cs typeface="Noto Sans"/>
            </a:endParaRPr>
          </a:p>
          <a:p>
            <a:pPr marL="331470" marR="165735" indent="429259">
              <a:lnSpc>
                <a:spcPct val="116300"/>
              </a:lnSpc>
            </a:pPr>
            <a:r>
              <a:rPr sz="2400" b="1" dirty="0" err="1">
                <a:latin typeface="Noto Sans"/>
                <a:cs typeface="Noto Sans"/>
              </a:rPr>
              <a:t>conectarea</a:t>
            </a:r>
            <a:r>
              <a:rPr sz="2400" b="1" dirty="0">
                <a:latin typeface="Noto Sans"/>
                <a:cs typeface="Noto Sans"/>
              </a:rPr>
              <a:t> activităţilor din </a:t>
            </a:r>
            <a:r>
              <a:rPr lang="ro-RO" sz="2400" b="1" dirty="0">
                <a:latin typeface="Noto Sans"/>
                <a:cs typeface="Noto Sans"/>
              </a:rPr>
              <a:t>„</a:t>
            </a:r>
            <a:r>
              <a:rPr sz="2400" b="1" dirty="0" err="1">
                <a:latin typeface="Noto Sans"/>
                <a:cs typeface="Noto Sans"/>
              </a:rPr>
              <a:t>Şcoala</a:t>
            </a:r>
            <a:r>
              <a:rPr sz="2400" b="1" dirty="0">
                <a:latin typeface="Noto Sans"/>
                <a:cs typeface="Noto Sans"/>
              </a:rPr>
              <a:t> altfel” la</a:t>
            </a:r>
            <a:r>
              <a:rPr sz="2400" b="1" spc="40" dirty="0">
                <a:latin typeface="Noto Sans"/>
                <a:cs typeface="Noto Sans"/>
              </a:rPr>
              <a:t> </a:t>
            </a:r>
            <a:r>
              <a:rPr sz="2400" b="1" dirty="0" err="1">
                <a:latin typeface="Noto Sans"/>
                <a:cs typeface="Noto Sans"/>
              </a:rPr>
              <a:t>demersurile</a:t>
            </a:r>
            <a:r>
              <a:rPr lang="ro-RO" sz="2400" b="1" dirty="0">
                <a:latin typeface="Noto Sans"/>
                <a:cs typeface="Noto Sans"/>
              </a:rPr>
              <a:t>   </a:t>
            </a:r>
            <a:r>
              <a:rPr sz="2400" b="1" dirty="0" err="1">
                <a:latin typeface="Noto Sans"/>
                <a:cs typeface="Noto Sans"/>
              </a:rPr>
              <a:t>didactice</a:t>
            </a:r>
            <a:r>
              <a:rPr sz="2400" b="1" dirty="0">
                <a:latin typeface="Noto Sans"/>
                <a:cs typeface="Noto Sans"/>
              </a:rPr>
              <a:t> din</a:t>
            </a:r>
            <a:r>
              <a:rPr sz="2400" b="1" spc="-5" dirty="0">
                <a:latin typeface="Noto Sans"/>
                <a:cs typeface="Noto Sans"/>
              </a:rPr>
              <a:t> </a:t>
            </a:r>
            <a:r>
              <a:rPr sz="2400" b="1" dirty="0">
                <a:latin typeface="Noto Sans"/>
                <a:cs typeface="Noto Sans"/>
              </a:rPr>
              <a:t>școală;</a:t>
            </a:r>
            <a:endParaRPr sz="2400" dirty="0">
              <a:latin typeface="Noto Sans"/>
              <a:cs typeface="Noto Sans"/>
            </a:endParaRPr>
          </a:p>
          <a:p>
            <a:pPr marL="170815" marR="5080" algn="ctr">
              <a:lnSpc>
                <a:spcPct val="116300"/>
              </a:lnSpc>
            </a:pPr>
            <a:r>
              <a:rPr sz="2400" b="1" spc="-15" dirty="0">
                <a:latin typeface="Noto Sans"/>
                <a:cs typeface="Noto Sans"/>
              </a:rPr>
              <a:t>alegerea </a:t>
            </a:r>
            <a:r>
              <a:rPr sz="2400" b="1" spc="5" dirty="0">
                <a:latin typeface="Noto Sans"/>
                <a:cs typeface="Noto Sans"/>
              </a:rPr>
              <a:t>unor </a:t>
            </a:r>
            <a:r>
              <a:rPr sz="2400" b="1" dirty="0">
                <a:latin typeface="Noto Sans"/>
                <a:cs typeface="Noto Sans"/>
              </a:rPr>
              <a:t>activități care </a:t>
            </a:r>
            <a:r>
              <a:rPr sz="2400" b="1" spc="5" dirty="0">
                <a:latin typeface="Noto Sans"/>
                <a:cs typeface="Noto Sans"/>
              </a:rPr>
              <a:t>nu </a:t>
            </a:r>
            <a:r>
              <a:rPr sz="2400" b="1" dirty="0">
                <a:latin typeface="Noto Sans"/>
                <a:cs typeface="Noto Sans"/>
              </a:rPr>
              <a:t>implică </a:t>
            </a:r>
            <a:r>
              <a:rPr sz="2400" b="1" spc="5" dirty="0">
                <a:latin typeface="Noto Sans"/>
                <a:cs typeface="Noto Sans"/>
              </a:rPr>
              <a:t>un </a:t>
            </a:r>
            <a:r>
              <a:rPr sz="2400" b="1" dirty="0">
                <a:latin typeface="Noto Sans"/>
                <a:cs typeface="Noto Sans"/>
              </a:rPr>
              <a:t>efort financiar din  partea părinților și care </a:t>
            </a:r>
            <a:r>
              <a:rPr sz="2400" b="1" spc="5" dirty="0">
                <a:latin typeface="Noto Sans"/>
                <a:cs typeface="Noto Sans"/>
              </a:rPr>
              <a:t>nu </a:t>
            </a:r>
            <a:r>
              <a:rPr sz="2400" b="1" dirty="0">
                <a:latin typeface="Noto Sans"/>
                <a:cs typeface="Noto Sans"/>
              </a:rPr>
              <a:t>suprasolicită</a:t>
            </a:r>
            <a:r>
              <a:rPr sz="2400" b="1" spc="5" dirty="0">
                <a:latin typeface="Noto Sans"/>
                <a:cs typeface="Noto Sans"/>
              </a:rPr>
              <a:t> </a:t>
            </a:r>
            <a:r>
              <a:rPr sz="2400" b="1" dirty="0">
                <a:latin typeface="Noto Sans"/>
                <a:cs typeface="Noto Sans"/>
              </a:rPr>
              <a:t>elevii.</a:t>
            </a:r>
            <a:endParaRPr sz="2400" dirty="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2273" y="4594450"/>
            <a:ext cx="7862128" cy="1899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200"/>
              </a:lnSpc>
              <a:spcBef>
                <a:spcPts val="100"/>
              </a:spcBef>
            </a:pPr>
            <a:r>
              <a:rPr sz="2600" spc="-120" dirty="0">
                <a:latin typeface="Noto Serif"/>
                <a:cs typeface="Noto Serif"/>
              </a:rPr>
              <a:t>privind </a:t>
            </a:r>
            <a:r>
              <a:rPr sz="2600" spc="-35" dirty="0">
                <a:latin typeface="Noto Serif"/>
                <a:cs typeface="Noto Serif"/>
              </a:rPr>
              <a:t>aprobarea </a:t>
            </a:r>
            <a:r>
              <a:rPr sz="2600" spc="-80" dirty="0">
                <a:latin typeface="Noto Serif"/>
                <a:cs typeface="Noto Serif"/>
              </a:rPr>
              <a:t>planurilor-cadru </a:t>
            </a:r>
            <a:r>
              <a:rPr sz="2600" spc="25" dirty="0">
                <a:latin typeface="Noto Serif"/>
                <a:cs typeface="Noto Serif"/>
              </a:rPr>
              <a:t>de  </a:t>
            </a:r>
            <a:r>
              <a:rPr sz="2600" spc="-70" dirty="0">
                <a:latin typeface="Noto Serif"/>
                <a:cs typeface="Noto Serif"/>
              </a:rPr>
              <a:t>învățământ </a:t>
            </a:r>
            <a:r>
              <a:rPr sz="2600" spc="-45" dirty="0">
                <a:latin typeface="Noto Serif"/>
                <a:cs typeface="Noto Serif"/>
              </a:rPr>
              <a:t>pentru </a:t>
            </a:r>
            <a:r>
              <a:rPr sz="2600" spc="-75" dirty="0">
                <a:latin typeface="Noto Serif"/>
                <a:cs typeface="Noto Serif"/>
              </a:rPr>
              <a:t>învățământul </a:t>
            </a:r>
            <a:r>
              <a:rPr sz="2600" spc="-100" dirty="0">
                <a:latin typeface="Noto Serif"/>
                <a:cs typeface="Noto Serif"/>
              </a:rPr>
              <a:t>primar </a:t>
            </a:r>
            <a:r>
              <a:rPr sz="2600" spc="-60" dirty="0">
                <a:latin typeface="Noto Serif"/>
                <a:cs typeface="Noto Serif"/>
              </a:rPr>
              <a:t>și </a:t>
            </a:r>
            <a:r>
              <a:rPr sz="2600" spc="-20" dirty="0">
                <a:latin typeface="Noto Serif"/>
                <a:cs typeface="Noto Serif"/>
              </a:rPr>
              <a:t>a  </a:t>
            </a:r>
            <a:r>
              <a:rPr sz="2600" spc="-25" dirty="0">
                <a:latin typeface="Noto Serif"/>
                <a:cs typeface="Noto Serif"/>
              </a:rPr>
              <a:t>Metodologiei </a:t>
            </a:r>
            <a:r>
              <a:rPr sz="2600" spc="-120" dirty="0">
                <a:latin typeface="Noto Serif"/>
                <a:cs typeface="Noto Serif"/>
              </a:rPr>
              <a:t>privind </a:t>
            </a:r>
            <a:r>
              <a:rPr sz="2600" spc="-65" dirty="0" err="1">
                <a:latin typeface="Noto Serif"/>
                <a:cs typeface="Noto Serif"/>
              </a:rPr>
              <a:t>aplicarea</a:t>
            </a:r>
            <a:r>
              <a:rPr sz="2600" spc="545" dirty="0">
                <a:latin typeface="Noto Serif"/>
                <a:cs typeface="Noto Serif"/>
              </a:rPr>
              <a:t> </a:t>
            </a:r>
            <a:r>
              <a:rPr sz="2600" spc="-85" dirty="0" err="1">
                <a:latin typeface="Noto Serif"/>
                <a:cs typeface="Noto Serif"/>
              </a:rPr>
              <a:t>planurilor-</a:t>
            </a:r>
            <a:r>
              <a:rPr sz="2600" spc="-65" dirty="0" err="1">
                <a:latin typeface="Noto Serif"/>
                <a:cs typeface="Noto Serif"/>
              </a:rPr>
              <a:t>cadru</a:t>
            </a:r>
            <a:r>
              <a:rPr sz="2600" spc="-65" dirty="0">
                <a:latin typeface="Noto Serif"/>
                <a:cs typeface="Noto Serif"/>
              </a:rPr>
              <a:t> </a:t>
            </a:r>
            <a:r>
              <a:rPr sz="2600" spc="25" dirty="0">
                <a:latin typeface="Noto Serif"/>
                <a:cs typeface="Noto Serif"/>
              </a:rPr>
              <a:t>de </a:t>
            </a:r>
            <a:r>
              <a:rPr sz="2600" spc="-70" dirty="0">
                <a:latin typeface="Noto Serif"/>
                <a:cs typeface="Noto Serif"/>
              </a:rPr>
              <a:t>învățământ </a:t>
            </a:r>
            <a:r>
              <a:rPr sz="2600" spc="-45" dirty="0">
                <a:latin typeface="Noto Serif"/>
                <a:cs typeface="Noto Serif"/>
              </a:rPr>
              <a:t>pentru </a:t>
            </a:r>
            <a:r>
              <a:rPr sz="2600" spc="-75" dirty="0">
                <a:latin typeface="Noto Serif"/>
                <a:cs typeface="Noto Serif"/>
              </a:rPr>
              <a:t>învățământul  </a:t>
            </a:r>
            <a:r>
              <a:rPr sz="2600" spc="-100" dirty="0">
                <a:latin typeface="Noto Serif"/>
                <a:cs typeface="Noto Serif"/>
              </a:rPr>
              <a:t>primar</a:t>
            </a:r>
            <a:endParaRPr sz="2600" dirty="0">
              <a:latin typeface="Noto Serif"/>
              <a:cs typeface="Noto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98340" y="3093859"/>
            <a:ext cx="8269460" cy="10833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950" spc="-875" dirty="0">
                <a:solidFill>
                  <a:schemeClr val="tx1"/>
                </a:solidFill>
              </a:rPr>
              <a:t>ORDIN </a:t>
            </a:r>
            <a:r>
              <a:rPr sz="6950" spc="-45" dirty="0">
                <a:solidFill>
                  <a:schemeClr val="tx1"/>
                </a:solidFill>
              </a:rPr>
              <a:t>n</a:t>
            </a:r>
            <a:r>
              <a:rPr sz="5800" spc="-45" dirty="0">
                <a:solidFill>
                  <a:schemeClr val="tx1"/>
                </a:solidFill>
                <a:latin typeface="DejaVu Sans Condensed"/>
                <a:cs typeface="DejaVu Sans Condensed"/>
              </a:rPr>
              <a:t>r</a:t>
            </a:r>
            <a:r>
              <a:rPr sz="5800" spc="-45" dirty="0">
                <a:solidFill>
                  <a:schemeClr val="tx1"/>
                </a:solidFill>
              </a:rPr>
              <a:t>. </a:t>
            </a:r>
            <a:r>
              <a:rPr sz="5800" spc="254" dirty="0">
                <a:solidFill>
                  <a:schemeClr val="tx1"/>
                </a:solidFill>
                <a:latin typeface="DejaVu Sans Condensed"/>
                <a:cs typeface="DejaVu Sans Condensed"/>
              </a:rPr>
              <a:t>3</a:t>
            </a:r>
            <a:r>
              <a:rPr sz="5800" spc="254" dirty="0">
                <a:solidFill>
                  <a:schemeClr val="tx1"/>
                </a:solidFill>
              </a:rPr>
              <a:t>.</a:t>
            </a:r>
            <a:r>
              <a:rPr sz="5800" spc="254" dirty="0">
                <a:solidFill>
                  <a:schemeClr val="tx1"/>
                </a:solidFill>
                <a:latin typeface="DejaVu Sans Condensed"/>
                <a:cs typeface="DejaVu Sans Condensed"/>
              </a:rPr>
              <a:t>371</a:t>
            </a:r>
            <a:r>
              <a:rPr sz="5800" spc="254" dirty="0">
                <a:solidFill>
                  <a:schemeClr val="tx1"/>
                </a:solidFill>
              </a:rPr>
              <a:t>/</a:t>
            </a:r>
            <a:r>
              <a:rPr sz="5800" spc="-819" dirty="0">
                <a:solidFill>
                  <a:schemeClr val="tx1"/>
                </a:solidFill>
              </a:rPr>
              <a:t> </a:t>
            </a:r>
            <a:r>
              <a:rPr sz="5800" spc="95" dirty="0">
                <a:solidFill>
                  <a:schemeClr val="tx1"/>
                </a:solidFill>
                <a:latin typeface="DejaVu Sans Condensed"/>
                <a:cs typeface="DejaVu Sans Condensed"/>
              </a:rPr>
              <a:t>2013</a:t>
            </a:r>
            <a:endParaRPr sz="5800" dirty="0">
              <a:solidFill>
                <a:schemeClr val="tx1"/>
              </a:solidFill>
              <a:latin typeface="DejaVu Sans Condensed"/>
              <a:cs typeface="DejaVu Sans Condense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0" y="2933700"/>
            <a:ext cx="8153400" cy="3399649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53340" marR="5080" algn="ctr">
              <a:lnSpc>
                <a:spcPct val="71700"/>
              </a:lnSpc>
              <a:spcBef>
                <a:spcPts val="1260"/>
              </a:spcBef>
            </a:pPr>
            <a:r>
              <a:rPr lang="ro-RO" sz="4000" b="1" spc="-260" dirty="0">
                <a:solidFill>
                  <a:srgbClr val="C00000"/>
                </a:solidFill>
                <a:latin typeface="Arial"/>
                <a:cs typeface="Arial"/>
              </a:rPr>
              <a:t>Matematică și explorarea mediului </a:t>
            </a:r>
          </a:p>
          <a:p>
            <a:pPr marL="53340" marR="5080" algn="ctr">
              <a:lnSpc>
                <a:spcPct val="71700"/>
              </a:lnSpc>
              <a:spcBef>
                <a:spcPts val="1260"/>
              </a:spcBef>
            </a:pPr>
            <a:r>
              <a:rPr lang="ro-RO" sz="4000" spc="-260" dirty="0">
                <a:latin typeface="Arial"/>
                <a:cs typeface="Arial"/>
              </a:rPr>
              <a:t>CP, I, a II-a </a:t>
            </a:r>
            <a:r>
              <a:rPr lang="ro-RO" sz="4000" b="1" spc="-260" dirty="0" err="1">
                <a:solidFill>
                  <a:srgbClr val="C00000"/>
                </a:solidFill>
                <a:latin typeface="Arial"/>
                <a:cs typeface="Arial"/>
              </a:rPr>
              <a:t>ru</a:t>
            </a:r>
            <a:r>
              <a:rPr sz="4000" b="1" spc="-12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lang="ro-RO" sz="4000" b="1" spc="-12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4000" b="1" spc="-125" dirty="0" err="1">
                <a:solidFill>
                  <a:srgbClr val="C00000"/>
                </a:solidFill>
                <a:latin typeface="Arial"/>
                <a:cs typeface="Arial"/>
              </a:rPr>
              <a:t>ică</a:t>
            </a:r>
            <a:r>
              <a:rPr sz="4000" b="1" spc="-1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ro-RO" sz="4000" b="1" spc="-125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4000" b="1" spc="-200" dirty="0" err="1">
                <a:solidFill>
                  <a:srgbClr val="C00000"/>
                </a:solidFill>
                <a:latin typeface="Arial"/>
                <a:cs typeface="Arial"/>
              </a:rPr>
              <a:t>nică</a:t>
            </a:r>
            <a:r>
              <a:rPr sz="4000" b="1" spc="-2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spc="-235" dirty="0" err="1">
                <a:solidFill>
                  <a:srgbClr val="C00000"/>
                </a:solidFill>
                <a:latin typeface="Arial"/>
                <a:cs typeface="Arial"/>
              </a:rPr>
              <a:t>în</a:t>
            </a:r>
            <a:r>
              <a:rPr sz="4000" b="1" spc="-235" dirty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sz="4000" b="1" spc="-265" dirty="0">
                <a:solidFill>
                  <a:srgbClr val="C00000"/>
                </a:solidFill>
                <a:latin typeface="Arial"/>
                <a:cs typeface="Arial"/>
              </a:rPr>
              <a:t>ca</a:t>
            </a:r>
            <a:r>
              <a:rPr lang="ro-RO" sz="4000" b="1" spc="-26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4000" b="1" spc="-265" dirty="0" err="1">
                <a:solidFill>
                  <a:srgbClr val="C00000"/>
                </a:solidFill>
                <a:latin typeface="Arial"/>
                <a:cs typeface="Arial"/>
              </a:rPr>
              <a:t>alog</a:t>
            </a:r>
            <a:endParaRPr sz="40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50" dirty="0">
              <a:latin typeface="Arial"/>
              <a:cs typeface="Arial"/>
            </a:endParaRPr>
          </a:p>
          <a:p>
            <a:pPr marL="12700" marR="837565" algn="ctr">
              <a:lnSpc>
                <a:spcPct val="119800"/>
              </a:lnSpc>
            </a:pPr>
            <a:r>
              <a:rPr sz="3200" b="1" spc="-5" dirty="0">
                <a:latin typeface="Noto Sans"/>
                <a:cs typeface="Noto Sans"/>
              </a:rPr>
              <a:t>Clasa </a:t>
            </a:r>
            <a:r>
              <a:rPr sz="3200" b="1" dirty="0">
                <a:latin typeface="Noto Sans"/>
                <a:cs typeface="Noto Sans"/>
              </a:rPr>
              <a:t>a </a:t>
            </a:r>
            <a:r>
              <a:rPr sz="3200" b="1" spc="-90" dirty="0">
                <a:latin typeface="Noto Sans"/>
                <a:cs typeface="Noto Sans"/>
              </a:rPr>
              <a:t>III-a </a:t>
            </a:r>
            <a:r>
              <a:rPr sz="3200" b="1" spc="-5" dirty="0">
                <a:latin typeface="Noto Sans"/>
                <a:cs typeface="Noto Sans"/>
              </a:rPr>
              <a:t>și </a:t>
            </a:r>
            <a:r>
              <a:rPr sz="3200" b="1" dirty="0">
                <a:latin typeface="Noto Sans"/>
                <a:cs typeface="Noto Sans"/>
              </a:rPr>
              <a:t>a </a:t>
            </a:r>
            <a:r>
              <a:rPr sz="3200" b="1" spc="-40" dirty="0">
                <a:latin typeface="Noto Sans"/>
                <a:cs typeface="Noto Sans"/>
              </a:rPr>
              <a:t>IV-a </a:t>
            </a:r>
            <a:r>
              <a:rPr sz="3200" b="1" dirty="0">
                <a:latin typeface="Noto Sans"/>
                <a:cs typeface="Noto Sans"/>
              </a:rPr>
              <a:t>- </a:t>
            </a:r>
            <a:r>
              <a:rPr sz="3200" b="1" spc="-5" dirty="0">
                <a:latin typeface="Noto Sans"/>
                <a:cs typeface="Noto Sans"/>
              </a:rPr>
              <a:t>rubrici  separate: </a:t>
            </a:r>
            <a:r>
              <a:rPr lang="ro-RO" sz="3200" b="1" spc="-5" dirty="0">
                <a:solidFill>
                  <a:srgbClr val="C00000"/>
                </a:solidFill>
                <a:latin typeface="Noto Sans"/>
                <a:cs typeface="Noto Sans"/>
              </a:rPr>
              <a:t>M</a:t>
            </a:r>
            <a:r>
              <a:rPr sz="3200" b="1" spc="-5" dirty="0" err="1">
                <a:solidFill>
                  <a:srgbClr val="C00000"/>
                </a:solidFill>
                <a:latin typeface="Noto Sans"/>
                <a:cs typeface="Noto Sans"/>
              </a:rPr>
              <a:t>atematică</a:t>
            </a:r>
            <a:r>
              <a:rPr sz="3200" b="1" spc="-5" dirty="0">
                <a:solidFill>
                  <a:srgbClr val="C00000"/>
                </a:solidFill>
                <a:latin typeface="Noto Sans"/>
                <a:cs typeface="Noto Sans"/>
              </a:rPr>
              <a:t> </a:t>
            </a:r>
            <a:r>
              <a:rPr sz="3200" b="1" spc="-5" dirty="0" err="1">
                <a:latin typeface="Noto Sans"/>
                <a:cs typeface="Noto Sans"/>
              </a:rPr>
              <a:t>și</a:t>
            </a:r>
            <a:r>
              <a:rPr sz="3200" b="1" spc="-85" dirty="0">
                <a:latin typeface="Noto Sans"/>
                <a:cs typeface="Noto Sans"/>
              </a:rPr>
              <a:t> </a:t>
            </a:r>
            <a:r>
              <a:rPr lang="ro-RO" sz="3200" b="1" spc="-5" dirty="0">
                <a:solidFill>
                  <a:srgbClr val="C00000"/>
                </a:solidFill>
                <a:latin typeface="Noto Sans"/>
                <a:cs typeface="Noto Sans"/>
              </a:rPr>
              <a:t>Ș</a:t>
            </a:r>
            <a:r>
              <a:rPr sz="3200" b="1" spc="-5" dirty="0" err="1">
                <a:solidFill>
                  <a:srgbClr val="C00000"/>
                </a:solidFill>
                <a:latin typeface="Noto Sans"/>
                <a:cs typeface="Noto Sans"/>
              </a:rPr>
              <a:t>tiințe</a:t>
            </a:r>
            <a:r>
              <a:rPr sz="3200" b="1" spc="-5" dirty="0">
                <a:solidFill>
                  <a:srgbClr val="C00000"/>
                </a:solidFill>
                <a:latin typeface="Noto Sans"/>
                <a:cs typeface="Noto Sans"/>
              </a:rPr>
              <a:t>  ale</a:t>
            </a:r>
            <a:r>
              <a:rPr sz="3200" b="1" spc="-10" dirty="0">
                <a:solidFill>
                  <a:srgbClr val="C00000"/>
                </a:solidFill>
                <a:latin typeface="Noto Sans"/>
                <a:cs typeface="Noto Sans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Noto Sans"/>
                <a:cs typeface="Noto Sans"/>
              </a:rPr>
              <a:t>naturii</a:t>
            </a:r>
            <a:endParaRPr sz="3200" b="1" dirty="0">
              <a:solidFill>
                <a:srgbClr val="C00000"/>
              </a:solidFill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93124" y="0"/>
            <a:ext cx="11539220" cy="10287000"/>
          </a:xfrm>
          <a:custGeom>
            <a:avLst/>
            <a:gdLst/>
            <a:ahLst/>
            <a:cxnLst/>
            <a:rect l="l" t="t" r="r" b="b"/>
            <a:pathLst>
              <a:path w="11539219" h="10287000">
                <a:moveTo>
                  <a:pt x="0" y="10287000"/>
                </a:moveTo>
                <a:lnTo>
                  <a:pt x="11538916" y="10287000"/>
                </a:lnTo>
                <a:lnTo>
                  <a:pt x="11538916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61A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749415" cy="10287000"/>
          </a:xfrm>
          <a:custGeom>
            <a:avLst/>
            <a:gdLst/>
            <a:ahLst/>
            <a:cxnLst/>
            <a:rect l="l" t="t" r="r" b="b"/>
            <a:pathLst>
              <a:path w="6749415" h="10287000">
                <a:moveTo>
                  <a:pt x="0" y="10287000"/>
                </a:moveTo>
                <a:lnTo>
                  <a:pt x="0" y="0"/>
                </a:lnTo>
                <a:lnTo>
                  <a:pt x="6749083" y="0"/>
                </a:lnTo>
                <a:lnTo>
                  <a:pt x="6749083" y="10287000"/>
                </a:lnTo>
                <a:lnTo>
                  <a:pt x="0" y="10287000"/>
                </a:lnTo>
                <a:close/>
              </a:path>
            </a:pathLst>
          </a:custGeom>
          <a:solidFill>
            <a:srgbClr val="DE6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882" y="3390900"/>
            <a:ext cx="5979416" cy="140358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25475">
              <a:lnSpc>
                <a:spcPct val="100000"/>
              </a:lnSpc>
              <a:spcBef>
                <a:spcPts val="125"/>
              </a:spcBef>
            </a:pPr>
            <a:r>
              <a:rPr lang="ro-RO" sz="28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ORDIN nr. </a:t>
            </a:r>
            <a:r>
              <a:rPr sz="28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4742/</a:t>
            </a:r>
            <a:r>
              <a:rPr sz="2800" spc="-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054"/>
              </a:spcBef>
            </a:pPr>
            <a:r>
              <a:rPr sz="2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pentru </a:t>
            </a:r>
            <a:r>
              <a:rPr sz="28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aprobarea </a:t>
            </a:r>
            <a:r>
              <a:rPr sz="28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Statutului</a:t>
            </a:r>
            <a:r>
              <a:rPr sz="2800" b="1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Elevului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12482" y="361015"/>
            <a:ext cx="85725" cy="85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12482" y="608665"/>
            <a:ext cx="85725" cy="85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12482" y="1351615"/>
            <a:ext cx="85725" cy="85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35125" y="1494497"/>
            <a:ext cx="10015220" cy="19050"/>
          </a:xfrm>
          <a:custGeom>
            <a:avLst/>
            <a:gdLst/>
            <a:ahLst/>
            <a:cxnLst/>
            <a:rect l="l" t="t" r="r" b="b"/>
            <a:pathLst>
              <a:path w="10015219" h="19050">
                <a:moveTo>
                  <a:pt x="10014852" y="0"/>
                </a:moveTo>
                <a:lnTo>
                  <a:pt x="1403210" y="0"/>
                </a:lnTo>
                <a:lnTo>
                  <a:pt x="0" y="0"/>
                </a:lnTo>
                <a:lnTo>
                  <a:pt x="0" y="19050"/>
                </a:lnTo>
                <a:lnTo>
                  <a:pt x="1403210" y="19050"/>
                </a:lnTo>
                <a:lnTo>
                  <a:pt x="10014852" y="19050"/>
                </a:lnTo>
                <a:lnTo>
                  <a:pt x="10014852" y="0"/>
                </a:lnTo>
                <a:close/>
              </a:path>
            </a:pathLst>
          </a:custGeom>
          <a:solidFill>
            <a:srgbClr val="181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09024" y="220489"/>
            <a:ext cx="10960735" cy="156591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45"/>
              </a:lnSpc>
              <a:spcBef>
                <a:spcPts val="130"/>
              </a:spcBef>
            </a:pPr>
            <a:r>
              <a:rPr sz="2000" spc="-85" dirty="0">
                <a:latin typeface="Noto Serif"/>
                <a:cs typeface="Noto Serif"/>
              </a:rPr>
              <a:t>Art.</a:t>
            </a:r>
            <a:r>
              <a:rPr sz="2000" spc="-100" dirty="0">
                <a:latin typeface="Noto Serif"/>
                <a:cs typeface="Noto Serif"/>
              </a:rPr>
              <a:t> </a:t>
            </a:r>
            <a:r>
              <a:rPr sz="2000" spc="40" dirty="0">
                <a:latin typeface="Noto Serif"/>
                <a:cs typeface="Noto Serif"/>
              </a:rPr>
              <a:t>7</a:t>
            </a:r>
            <a:endParaRPr sz="2000" dirty="0">
              <a:latin typeface="Noto Serif"/>
              <a:cs typeface="Noto Serif"/>
            </a:endParaRPr>
          </a:p>
          <a:p>
            <a:pPr marL="12700" marR="11430">
              <a:lnSpc>
                <a:spcPts val="1950"/>
              </a:lnSpc>
              <a:spcBef>
                <a:spcPts val="195"/>
              </a:spcBef>
              <a:tabLst>
                <a:tab pos="978535" algn="l"/>
                <a:tab pos="1412240" algn="l"/>
                <a:tab pos="1696720" algn="l"/>
                <a:tab pos="2434590" algn="l"/>
                <a:tab pos="3670300" algn="l"/>
                <a:tab pos="4083050" algn="l"/>
                <a:tab pos="4944110" algn="l"/>
                <a:tab pos="5285740" algn="l"/>
                <a:tab pos="6729095" algn="l"/>
                <a:tab pos="7804784" algn="l"/>
                <a:tab pos="8238490" algn="l"/>
                <a:tab pos="9444355" algn="l"/>
              </a:tabLst>
            </a:pPr>
            <a:r>
              <a:rPr sz="2000" spc="-40" dirty="0">
                <a:latin typeface="Noto Serif"/>
                <a:cs typeface="Noto Serif"/>
              </a:rPr>
              <a:t>d</a:t>
            </a:r>
            <a:r>
              <a:rPr sz="2000" spc="-160" dirty="0">
                <a:latin typeface="Noto Serif"/>
                <a:cs typeface="Noto Serif"/>
              </a:rPr>
              <a:t>r</a:t>
            </a:r>
            <a:r>
              <a:rPr sz="2000" spc="10" dirty="0">
                <a:latin typeface="Noto Serif"/>
                <a:cs typeface="Noto Serif"/>
              </a:rPr>
              <a:t>e</a:t>
            </a:r>
            <a:r>
              <a:rPr sz="2000" spc="-40" dirty="0">
                <a:latin typeface="Noto Serif"/>
                <a:cs typeface="Noto Serif"/>
              </a:rPr>
              <a:t>pt</a:t>
            </a:r>
            <a:r>
              <a:rPr sz="2000" spc="-80" dirty="0">
                <a:latin typeface="Noto Serif"/>
                <a:cs typeface="Noto Serif"/>
              </a:rPr>
              <a:t>u</a:t>
            </a:r>
            <a:r>
              <a:rPr sz="2000" spc="-105" dirty="0">
                <a:latin typeface="Noto Serif"/>
                <a:cs typeface="Noto Serif"/>
              </a:rPr>
              <a:t>l</a:t>
            </a:r>
            <a:r>
              <a:rPr sz="2000" dirty="0">
                <a:latin typeface="Noto Serif"/>
                <a:cs typeface="Noto Serif"/>
              </a:rPr>
              <a:t>	</a:t>
            </a:r>
            <a:r>
              <a:rPr sz="2000" spc="-40" dirty="0">
                <a:latin typeface="Noto Serif"/>
                <a:cs typeface="Noto Serif"/>
              </a:rPr>
              <a:t>d</a:t>
            </a:r>
            <a:r>
              <a:rPr sz="2000" spc="65" dirty="0">
                <a:latin typeface="Noto Serif"/>
                <a:cs typeface="Noto Serif"/>
              </a:rPr>
              <a:t>e</a:t>
            </a:r>
            <a:r>
              <a:rPr sz="2000" dirty="0">
                <a:latin typeface="Noto Serif"/>
                <a:cs typeface="Noto Serif"/>
              </a:rPr>
              <a:t>	a	</a:t>
            </a:r>
            <a:r>
              <a:rPr sz="2000" spc="-40" dirty="0">
                <a:latin typeface="Noto Serif"/>
                <a:cs typeface="Noto Serif"/>
              </a:rPr>
              <a:t>p</a:t>
            </a:r>
            <a:r>
              <a:rPr sz="2000" spc="-160" dirty="0">
                <a:latin typeface="Noto Serif"/>
                <a:cs typeface="Noto Serif"/>
              </a:rPr>
              <a:t>r</a:t>
            </a:r>
            <a:r>
              <a:rPr sz="2000" spc="-175" dirty="0">
                <a:latin typeface="Noto Serif"/>
                <a:cs typeface="Noto Serif"/>
              </a:rPr>
              <a:t>i</a:t>
            </a:r>
            <a:r>
              <a:rPr sz="2000" spc="-55" dirty="0">
                <a:latin typeface="Noto Serif"/>
                <a:cs typeface="Noto Serif"/>
              </a:rPr>
              <a:t>m</a:t>
            </a:r>
            <a:r>
              <a:rPr sz="2000" spc="-125" dirty="0">
                <a:latin typeface="Noto Serif"/>
                <a:cs typeface="Noto Serif"/>
              </a:rPr>
              <a:t>i</a:t>
            </a:r>
            <a:r>
              <a:rPr sz="2000" dirty="0">
                <a:latin typeface="Noto Serif"/>
                <a:cs typeface="Noto Serif"/>
              </a:rPr>
              <a:t>	</a:t>
            </a:r>
            <a:r>
              <a:rPr sz="2000" spc="-175" dirty="0">
                <a:latin typeface="Noto Serif"/>
                <a:cs typeface="Noto Serif"/>
              </a:rPr>
              <a:t>i</a:t>
            </a:r>
            <a:r>
              <a:rPr sz="2000" spc="-100" dirty="0">
                <a:latin typeface="Noto Serif"/>
                <a:cs typeface="Noto Serif"/>
              </a:rPr>
              <a:t>nf</a:t>
            </a:r>
            <a:r>
              <a:rPr sz="2000" spc="15" dirty="0">
                <a:latin typeface="Noto Serif"/>
                <a:cs typeface="Noto Serif"/>
              </a:rPr>
              <a:t>o</a:t>
            </a:r>
            <a:r>
              <a:rPr sz="2000" spc="-160" dirty="0">
                <a:latin typeface="Noto Serif"/>
                <a:cs typeface="Noto Serif"/>
              </a:rPr>
              <a:t>r</a:t>
            </a:r>
            <a:r>
              <a:rPr sz="2000" spc="-55" dirty="0">
                <a:latin typeface="Noto Serif"/>
                <a:cs typeface="Noto Serif"/>
              </a:rPr>
              <a:t>ma</a:t>
            </a:r>
            <a:r>
              <a:rPr sz="2000" spc="-40" dirty="0">
                <a:latin typeface="Noto Serif"/>
                <a:cs typeface="Noto Serif"/>
              </a:rPr>
              <a:t>ţ</a:t>
            </a:r>
            <a:r>
              <a:rPr sz="2000" spc="-175" dirty="0">
                <a:latin typeface="Noto Serif"/>
                <a:cs typeface="Noto Serif"/>
              </a:rPr>
              <a:t>i</a:t>
            </a:r>
            <a:r>
              <a:rPr sz="2000" spc="-125" dirty="0">
                <a:latin typeface="Noto Serif"/>
                <a:cs typeface="Noto Serif"/>
              </a:rPr>
              <a:t>i</a:t>
            </a:r>
            <a:r>
              <a:rPr sz="2000" dirty="0">
                <a:latin typeface="Noto Serif"/>
                <a:cs typeface="Noto Serif"/>
              </a:rPr>
              <a:t>	</a:t>
            </a:r>
            <a:r>
              <a:rPr sz="2000" spc="-70" dirty="0">
                <a:latin typeface="Noto Serif"/>
                <a:cs typeface="Noto Serif"/>
              </a:rPr>
              <a:t>c</a:t>
            </a:r>
            <a:r>
              <a:rPr sz="2000" spc="-25" dirty="0">
                <a:latin typeface="Noto Serif"/>
                <a:cs typeface="Noto Serif"/>
              </a:rPr>
              <a:t>u</a:t>
            </a:r>
            <a:r>
              <a:rPr sz="2000" dirty="0">
                <a:latin typeface="Noto Serif"/>
                <a:cs typeface="Noto Serif"/>
              </a:rPr>
              <a:t>	</a:t>
            </a:r>
            <a:r>
              <a:rPr sz="2000" spc="-40" dirty="0">
                <a:latin typeface="Noto Serif"/>
                <a:cs typeface="Noto Serif"/>
              </a:rPr>
              <a:t>p</a:t>
            </a:r>
            <a:r>
              <a:rPr sz="2000" spc="-160" dirty="0">
                <a:latin typeface="Noto Serif"/>
                <a:cs typeface="Noto Serif"/>
              </a:rPr>
              <a:t>r</a:t>
            </a:r>
            <a:r>
              <a:rPr sz="2000" spc="-175" dirty="0">
                <a:latin typeface="Noto Serif"/>
                <a:cs typeface="Noto Serif"/>
              </a:rPr>
              <a:t>i</a:t>
            </a:r>
            <a:r>
              <a:rPr sz="2000" spc="-195" dirty="0">
                <a:latin typeface="Noto Serif"/>
                <a:cs typeface="Noto Serif"/>
              </a:rPr>
              <a:t>v</a:t>
            </a:r>
            <a:r>
              <a:rPr sz="2000" spc="-175" dirty="0">
                <a:latin typeface="Noto Serif"/>
                <a:cs typeface="Noto Serif"/>
              </a:rPr>
              <a:t>i</a:t>
            </a:r>
            <a:r>
              <a:rPr sz="2000" spc="-160" dirty="0">
                <a:latin typeface="Noto Serif"/>
                <a:cs typeface="Noto Serif"/>
              </a:rPr>
              <a:t>r</a:t>
            </a:r>
            <a:r>
              <a:rPr sz="2000" spc="65" dirty="0">
                <a:latin typeface="Noto Serif"/>
                <a:cs typeface="Noto Serif"/>
              </a:rPr>
              <a:t>e</a:t>
            </a:r>
            <a:r>
              <a:rPr sz="2000" dirty="0">
                <a:latin typeface="Noto Serif"/>
                <a:cs typeface="Noto Serif"/>
              </a:rPr>
              <a:t>	</a:t>
            </a:r>
            <a:r>
              <a:rPr sz="2000" spc="-155" dirty="0">
                <a:latin typeface="Noto Serif"/>
                <a:cs typeface="Noto Serif"/>
              </a:rPr>
              <a:t>l</a:t>
            </a:r>
            <a:r>
              <a:rPr sz="2000" dirty="0">
                <a:latin typeface="Noto Serif"/>
                <a:cs typeface="Noto Serif"/>
              </a:rPr>
              <a:t>a	</a:t>
            </a:r>
            <a:r>
              <a:rPr sz="2000" spc="-40" dirty="0">
                <a:latin typeface="Noto Serif"/>
                <a:cs typeface="Noto Serif"/>
              </a:rPr>
              <a:t>p</a:t>
            </a:r>
            <a:r>
              <a:rPr sz="2000" spc="-155" dirty="0">
                <a:latin typeface="Noto Serif"/>
                <a:cs typeface="Noto Serif"/>
              </a:rPr>
              <a:t>l</a:t>
            </a:r>
            <a:r>
              <a:rPr sz="2000" spc="-55" dirty="0">
                <a:latin typeface="Noto Serif"/>
                <a:cs typeface="Noto Serif"/>
              </a:rPr>
              <a:t>a</a:t>
            </a:r>
            <a:r>
              <a:rPr sz="2000" spc="-100" dirty="0">
                <a:latin typeface="Noto Serif"/>
                <a:cs typeface="Noto Serif"/>
              </a:rPr>
              <a:t>n</a:t>
            </a:r>
            <a:r>
              <a:rPr sz="2000" spc="-175" dirty="0">
                <a:latin typeface="Noto Serif"/>
                <a:cs typeface="Noto Serif"/>
              </a:rPr>
              <a:t>i</a:t>
            </a:r>
            <a:r>
              <a:rPr sz="2000" spc="-100" dirty="0">
                <a:latin typeface="Noto Serif"/>
                <a:cs typeface="Noto Serif"/>
              </a:rPr>
              <a:t>f</a:t>
            </a:r>
            <a:r>
              <a:rPr sz="2000" spc="-175" dirty="0">
                <a:latin typeface="Noto Serif"/>
                <a:cs typeface="Noto Serif"/>
              </a:rPr>
              <a:t>i</a:t>
            </a:r>
            <a:r>
              <a:rPr sz="2000" spc="-70" dirty="0">
                <a:latin typeface="Noto Serif"/>
                <a:cs typeface="Noto Serif"/>
              </a:rPr>
              <a:t>c</a:t>
            </a:r>
            <a:r>
              <a:rPr sz="2000" spc="-55" dirty="0">
                <a:latin typeface="Noto Serif"/>
                <a:cs typeface="Noto Serif"/>
              </a:rPr>
              <a:t>a</a:t>
            </a:r>
            <a:r>
              <a:rPr sz="2000" spc="-160" dirty="0">
                <a:latin typeface="Noto Serif"/>
                <a:cs typeface="Noto Serif"/>
              </a:rPr>
              <a:t>r</a:t>
            </a:r>
            <a:r>
              <a:rPr sz="2000" spc="10" dirty="0">
                <a:latin typeface="Noto Serif"/>
                <a:cs typeface="Noto Serif"/>
              </a:rPr>
              <a:t>e</a:t>
            </a:r>
            <a:r>
              <a:rPr sz="2000" dirty="0">
                <a:latin typeface="Noto Serif"/>
                <a:cs typeface="Noto Serif"/>
              </a:rPr>
              <a:t>a	</a:t>
            </a:r>
            <a:r>
              <a:rPr sz="2000" spc="-55" dirty="0">
                <a:latin typeface="Noto Serif"/>
                <a:cs typeface="Noto Serif"/>
              </a:rPr>
              <a:t>ma</a:t>
            </a:r>
            <a:r>
              <a:rPr sz="2000" spc="-40" dirty="0">
                <a:latin typeface="Noto Serif"/>
                <a:cs typeface="Noto Serif"/>
              </a:rPr>
              <a:t>t</a:t>
            </a:r>
            <a:r>
              <a:rPr sz="2000" spc="10" dirty="0">
                <a:latin typeface="Noto Serif"/>
                <a:cs typeface="Noto Serif"/>
              </a:rPr>
              <a:t>e</a:t>
            </a:r>
            <a:r>
              <a:rPr sz="2000" spc="-160" dirty="0">
                <a:latin typeface="Noto Serif"/>
                <a:cs typeface="Noto Serif"/>
              </a:rPr>
              <a:t>r</a:t>
            </a:r>
            <a:r>
              <a:rPr sz="2000" spc="-175" dirty="0">
                <a:latin typeface="Noto Serif"/>
                <a:cs typeface="Noto Serif"/>
              </a:rPr>
              <a:t>i</a:t>
            </a:r>
            <a:r>
              <a:rPr sz="2000" spc="10" dirty="0">
                <a:latin typeface="Noto Serif"/>
                <a:cs typeface="Noto Serif"/>
              </a:rPr>
              <a:t>e</a:t>
            </a:r>
            <a:r>
              <a:rPr sz="2000" spc="-125" dirty="0">
                <a:latin typeface="Noto Serif"/>
                <a:cs typeface="Noto Serif"/>
              </a:rPr>
              <a:t>i</a:t>
            </a:r>
            <a:r>
              <a:rPr sz="2000" dirty="0">
                <a:latin typeface="Noto Serif"/>
                <a:cs typeface="Noto Serif"/>
              </a:rPr>
              <a:t>	</a:t>
            </a:r>
            <a:r>
              <a:rPr sz="2000" spc="-40" dirty="0">
                <a:latin typeface="Noto Serif"/>
                <a:cs typeface="Noto Serif"/>
              </a:rPr>
              <a:t>p</a:t>
            </a:r>
            <a:r>
              <a:rPr sz="2000" spc="65" dirty="0">
                <a:latin typeface="Noto Serif"/>
                <a:cs typeface="Noto Serif"/>
              </a:rPr>
              <a:t>e</a:t>
            </a:r>
            <a:r>
              <a:rPr sz="2000" dirty="0">
                <a:latin typeface="Noto Serif"/>
                <a:cs typeface="Noto Serif"/>
              </a:rPr>
              <a:t>	</a:t>
            </a:r>
            <a:r>
              <a:rPr sz="2000" spc="-40" dirty="0">
                <a:latin typeface="Noto Serif"/>
                <a:cs typeface="Noto Serif"/>
              </a:rPr>
              <a:t>p</a:t>
            </a:r>
            <a:r>
              <a:rPr sz="2000" spc="-55" dirty="0">
                <a:latin typeface="Noto Serif"/>
                <a:cs typeface="Noto Serif"/>
              </a:rPr>
              <a:t>a</a:t>
            </a:r>
            <a:r>
              <a:rPr sz="2000" spc="-160" dirty="0">
                <a:latin typeface="Noto Serif"/>
                <a:cs typeface="Noto Serif"/>
              </a:rPr>
              <a:t>r</a:t>
            </a:r>
            <a:r>
              <a:rPr sz="2000" spc="-70" dirty="0">
                <a:latin typeface="Noto Serif"/>
                <a:cs typeface="Noto Serif"/>
              </a:rPr>
              <a:t>c</a:t>
            </a:r>
            <a:r>
              <a:rPr sz="2000" spc="-80" dirty="0">
                <a:latin typeface="Noto Serif"/>
                <a:cs typeface="Noto Serif"/>
              </a:rPr>
              <a:t>u</a:t>
            </a:r>
            <a:r>
              <a:rPr sz="2000" spc="-160" dirty="0">
                <a:latin typeface="Noto Serif"/>
                <a:cs typeface="Noto Serif"/>
              </a:rPr>
              <a:t>r</a:t>
            </a:r>
            <a:r>
              <a:rPr sz="2000" spc="15" dirty="0">
                <a:latin typeface="Noto Serif"/>
                <a:cs typeface="Noto Serif"/>
              </a:rPr>
              <a:t>s</a:t>
            </a:r>
            <a:r>
              <a:rPr sz="2000" spc="-80" dirty="0">
                <a:latin typeface="Noto Serif"/>
                <a:cs typeface="Noto Serif"/>
              </a:rPr>
              <a:t>u</a:t>
            </a:r>
            <a:r>
              <a:rPr sz="2000" spc="-105" dirty="0">
                <a:latin typeface="Noto Serif"/>
                <a:cs typeface="Noto Serif"/>
              </a:rPr>
              <a:t>l</a:t>
            </a:r>
            <a:r>
              <a:rPr sz="2000" dirty="0">
                <a:latin typeface="Noto Serif"/>
                <a:cs typeface="Noto Serif"/>
              </a:rPr>
              <a:t>	</a:t>
            </a:r>
            <a:r>
              <a:rPr sz="2000" spc="-175" dirty="0">
                <a:latin typeface="Noto Serif"/>
                <a:cs typeface="Noto Serif"/>
              </a:rPr>
              <a:t>î</a:t>
            </a:r>
            <a:r>
              <a:rPr sz="2000" spc="-100" dirty="0">
                <a:latin typeface="Noto Serif"/>
                <a:cs typeface="Noto Serif"/>
              </a:rPr>
              <a:t>n</a:t>
            </a:r>
            <a:r>
              <a:rPr sz="2000" spc="-40" dirty="0">
                <a:latin typeface="Noto Serif"/>
                <a:cs typeface="Noto Serif"/>
              </a:rPr>
              <a:t>t</a:t>
            </a:r>
            <a:r>
              <a:rPr sz="2000" spc="-160" dirty="0">
                <a:latin typeface="Noto Serif"/>
                <a:cs typeface="Noto Serif"/>
              </a:rPr>
              <a:t>r</a:t>
            </a:r>
            <a:r>
              <a:rPr sz="2000" spc="10" dirty="0">
                <a:latin typeface="Noto Serif"/>
                <a:cs typeface="Noto Serif"/>
              </a:rPr>
              <a:t>e</a:t>
            </a:r>
            <a:r>
              <a:rPr sz="2000" spc="-20" dirty="0">
                <a:latin typeface="Noto Serif"/>
                <a:cs typeface="Noto Serif"/>
              </a:rPr>
              <a:t>g</a:t>
            </a:r>
            <a:r>
              <a:rPr sz="2000" spc="-80" dirty="0">
                <a:latin typeface="Noto Serif"/>
                <a:cs typeface="Noto Serif"/>
              </a:rPr>
              <a:t>u</a:t>
            </a:r>
            <a:r>
              <a:rPr sz="2000" spc="-155" dirty="0">
                <a:latin typeface="Noto Serif"/>
                <a:cs typeface="Noto Serif"/>
              </a:rPr>
              <a:t>l</a:t>
            </a:r>
            <a:r>
              <a:rPr sz="2000" spc="-80" dirty="0">
                <a:latin typeface="Noto Serif"/>
                <a:cs typeface="Noto Serif"/>
              </a:rPr>
              <a:t>u</a:t>
            </a:r>
            <a:r>
              <a:rPr sz="2000" spc="-110" dirty="0">
                <a:latin typeface="Noto Serif"/>
                <a:cs typeface="Noto Serif"/>
              </a:rPr>
              <a:t>i  </a:t>
            </a:r>
            <a:r>
              <a:rPr sz="2000" spc="-35" dirty="0">
                <a:latin typeface="Noto Serif"/>
                <a:cs typeface="Noto Serif"/>
              </a:rPr>
              <a:t>semestru;</a:t>
            </a:r>
            <a:endParaRPr sz="2000" dirty="0">
              <a:latin typeface="Noto Serif"/>
              <a:cs typeface="Noto Serif"/>
            </a:endParaRPr>
          </a:p>
          <a:p>
            <a:pPr marL="12700">
              <a:lnSpc>
                <a:spcPts val="2145"/>
              </a:lnSpc>
              <a:spcBef>
                <a:spcPts val="1560"/>
              </a:spcBef>
              <a:tabLst>
                <a:tab pos="1059815" algn="l"/>
                <a:tab pos="1513840" algn="l"/>
                <a:tab pos="1818639" algn="l"/>
                <a:tab pos="2620010" algn="l"/>
                <a:tab pos="4081779" algn="l"/>
                <a:tab pos="5546725" algn="l"/>
                <a:tab pos="6386830" algn="l"/>
                <a:tab pos="6775450" algn="l"/>
                <a:tab pos="7829550" algn="l"/>
                <a:tab pos="8284209" algn="l"/>
                <a:tab pos="9679305" algn="l"/>
                <a:tab pos="10113010" algn="l"/>
              </a:tabLst>
            </a:pPr>
            <a:r>
              <a:rPr sz="2000" b="1" u="heavy" spc="-1240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Noto Sans"/>
                <a:cs typeface="Noto Sans"/>
              </a:rPr>
              <a:t>d</a:t>
            </a:r>
            <a:r>
              <a:rPr sz="2000" u="heavy" spc="5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spc="235" dirty="0">
                <a:solidFill>
                  <a:srgbClr val="181769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40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Noto Sans"/>
                <a:cs typeface="Noto Sans"/>
              </a:rPr>
              <a:t>re</a:t>
            </a:r>
            <a:r>
              <a:rPr sz="2000" b="1" spc="-40" dirty="0">
                <a:solidFill>
                  <a:srgbClr val="181769"/>
                </a:solidFill>
                <a:latin typeface="Noto Sans"/>
                <a:cs typeface="Noto Sans"/>
              </a:rPr>
              <a:t>pt</a:t>
            </a:r>
            <a:r>
              <a:rPr sz="2000" b="1" spc="-35" dirty="0">
                <a:solidFill>
                  <a:srgbClr val="181769"/>
                </a:solidFill>
                <a:latin typeface="Noto Sans"/>
                <a:cs typeface="Noto Sans"/>
              </a:rPr>
              <a:t>u</a:t>
            </a:r>
            <a:r>
              <a:rPr sz="2000" b="1" spc="5" dirty="0">
                <a:solidFill>
                  <a:srgbClr val="181769"/>
                </a:solidFill>
                <a:latin typeface="Noto Sans"/>
                <a:cs typeface="Noto Sans"/>
              </a:rPr>
              <a:t>l</a:t>
            </a:r>
            <a:r>
              <a:rPr sz="2000" b="1" dirty="0">
                <a:solidFill>
                  <a:srgbClr val="181769"/>
                </a:solidFill>
                <a:latin typeface="Noto Sans"/>
                <a:cs typeface="Noto Sans"/>
              </a:rPr>
              <a:t>	</a:t>
            </a:r>
            <a:r>
              <a:rPr sz="2000" b="1" spc="-40" dirty="0">
                <a:solidFill>
                  <a:srgbClr val="181769"/>
                </a:solidFill>
                <a:latin typeface="Noto Sans"/>
                <a:cs typeface="Noto Sans"/>
              </a:rPr>
              <a:t>d</a:t>
            </a:r>
            <a:r>
              <a:rPr sz="2000" b="1" spc="15" dirty="0">
                <a:solidFill>
                  <a:srgbClr val="181769"/>
                </a:solidFill>
                <a:latin typeface="Noto Sans"/>
                <a:cs typeface="Noto Sans"/>
              </a:rPr>
              <a:t>e</a:t>
            </a:r>
            <a:r>
              <a:rPr sz="2000" b="1" dirty="0">
                <a:solidFill>
                  <a:srgbClr val="181769"/>
                </a:solidFill>
                <a:latin typeface="Noto Sans"/>
                <a:cs typeface="Noto Sans"/>
              </a:rPr>
              <a:t>	</a:t>
            </a:r>
            <a:r>
              <a:rPr sz="2000" b="1" spc="15" dirty="0">
                <a:solidFill>
                  <a:srgbClr val="181769"/>
                </a:solidFill>
                <a:latin typeface="Noto Sans"/>
                <a:cs typeface="Noto Sans"/>
              </a:rPr>
              <a:t>a</a:t>
            </a:r>
            <a:r>
              <a:rPr sz="2000" b="1" dirty="0">
                <a:solidFill>
                  <a:srgbClr val="181769"/>
                </a:solidFill>
                <a:latin typeface="Noto Sans"/>
                <a:cs typeface="Noto Sans"/>
              </a:rPr>
              <a:t>	</a:t>
            </a:r>
            <a:r>
              <a:rPr sz="2000" b="1" spc="-40" dirty="0">
                <a:solidFill>
                  <a:srgbClr val="181769"/>
                </a:solidFill>
                <a:latin typeface="Noto Sans"/>
                <a:cs typeface="Noto Sans"/>
              </a:rPr>
              <a:t>pri</a:t>
            </a:r>
            <a:r>
              <a:rPr sz="2000" b="1" spc="-25" dirty="0">
                <a:solidFill>
                  <a:srgbClr val="181769"/>
                </a:solidFill>
                <a:latin typeface="Noto Sans"/>
                <a:cs typeface="Noto Sans"/>
              </a:rPr>
              <a:t>m</a:t>
            </a:r>
            <a:r>
              <a:rPr sz="2000" b="1" spc="5" dirty="0">
                <a:solidFill>
                  <a:srgbClr val="181769"/>
                </a:solidFill>
                <a:latin typeface="Noto Sans"/>
                <a:cs typeface="Noto Sans"/>
              </a:rPr>
              <a:t>i</a:t>
            </a:r>
            <a:r>
              <a:rPr sz="2000" b="1" dirty="0">
                <a:solidFill>
                  <a:srgbClr val="181769"/>
                </a:solidFill>
                <a:latin typeface="Noto Sans"/>
                <a:cs typeface="Noto Sans"/>
              </a:rPr>
              <a:t>	</a:t>
            </a:r>
            <a:r>
              <a:rPr sz="2000" b="1" spc="-40" dirty="0">
                <a:solidFill>
                  <a:srgbClr val="181769"/>
                </a:solidFill>
                <a:latin typeface="Noto Sans"/>
                <a:cs typeface="Noto Sans"/>
              </a:rPr>
              <a:t>re</a:t>
            </a:r>
            <a:r>
              <a:rPr sz="2000" b="1" spc="-35" dirty="0">
                <a:solidFill>
                  <a:srgbClr val="181769"/>
                </a:solidFill>
                <a:latin typeface="Noto Sans"/>
                <a:cs typeface="Noto Sans"/>
              </a:rPr>
              <a:t>zu</a:t>
            </a:r>
            <a:r>
              <a:rPr sz="2000" b="1" spc="-40" dirty="0">
                <a:solidFill>
                  <a:srgbClr val="181769"/>
                </a:solidFill>
                <a:latin typeface="Noto Sans"/>
                <a:cs typeface="Noto Sans"/>
              </a:rPr>
              <a:t>ltate</a:t>
            </a:r>
            <a:r>
              <a:rPr sz="2000" b="1" spc="-45" dirty="0">
                <a:solidFill>
                  <a:srgbClr val="181769"/>
                </a:solidFill>
                <a:latin typeface="Noto Sans"/>
                <a:cs typeface="Noto Sans"/>
              </a:rPr>
              <a:t>l</a:t>
            </a:r>
            <a:r>
              <a:rPr sz="2000" b="1" spc="15" dirty="0">
                <a:solidFill>
                  <a:srgbClr val="181769"/>
                </a:solidFill>
                <a:latin typeface="Noto Sans"/>
                <a:cs typeface="Noto Sans"/>
              </a:rPr>
              <a:t>e</a:t>
            </a:r>
            <a:r>
              <a:rPr sz="2000" b="1" dirty="0">
                <a:solidFill>
                  <a:srgbClr val="181769"/>
                </a:solidFill>
                <a:latin typeface="Noto Sans"/>
                <a:cs typeface="Noto Sans"/>
              </a:rPr>
              <a:t>	</a:t>
            </a:r>
            <a:r>
              <a:rPr sz="2000" b="1" spc="-40" dirty="0">
                <a:solidFill>
                  <a:srgbClr val="181769"/>
                </a:solidFill>
                <a:latin typeface="Noto Sans"/>
                <a:cs typeface="Noto Sans"/>
              </a:rPr>
              <a:t>eva</a:t>
            </a:r>
            <a:r>
              <a:rPr sz="2000" b="1" spc="-45" dirty="0">
                <a:solidFill>
                  <a:srgbClr val="181769"/>
                </a:solidFill>
                <a:latin typeface="Noto Sans"/>
                <a:cs typeface="Noto Sans"/>
              </a:rPr>
              <a:t>l</a:t>
            </a:r>
            <a:r>
              <a:rPr sz="2000" b="1" spc="-40" dirty="0">
                <a:solidFill>
                  <a:srgbClr val="181769"/>
                </a:solidFill>
                <a:latin typeface="Noto Sans"/>
                <a:cs typeface="Noto Sans"/>
              </a:rPr>
              <a:t>uărilo</a:t>
            </a:r>
            <a:r>
              <a:rPr sz="2000" b="1" spc="10" dirty="0">
                <a:solidFill>
                  <a:srgbClr val="181769"/>
                </a:solidFill>
                <a:latin typeface="Noto Sans"/>
                <a:cs typeface="Noto Sans"/>
              </a:rPr>
              <a:t>r</a:t>
            </a:r>
            <a:r>
              <a:rPr sz="2000" b="1" dirty="0">
                <a:solidFill>
                  <a:srgbClr val="181769"/>
                </a:solidFill>
                <a:latin typeface="Noto Sans"/>
                <a:cs typeface="Noto Sans"/>
              </a:rPr>
              <a:t>	</a:t>
            </a:r>
            <a:r>
              <a:rPr sz="2000" b="1" spc="-40" dirty="0">
                <a:solidFill>
                  <a:srgbClr val="181769"/>
                </a:solidFill>
                <a:latin typeface="Noto Sans"/>
                <a:cs typeface="Noto Sans"/>
              </a:rPr>
              <a:t>scris</a:t>
            </a:r>
            <a:r>
              <a:rPr sz="2000" b="1" spc="15" dirty="0">
                <a:solidFill>
                  <a:srgbClr val="181769"/>
                </a:solidFill>
                <a:latin typeface="Noto Sans"/>
                <a:cs typeface="Noto Sans"/>
              </a:rPr>
              <a:t>e</a:t>
            </a:r>
            <a:r>
              <a:rPr sz="2000" b="1" dirty="0">
                <a:solidFill>
                  <a:srgbClr val="181769"/>
                </a:solidFill>
                <a:latin typeface="Noto Sans"/>
                <a:cs typeface="Noto Sans"/>
              </a:rPr>
              <a:t>	</a:t>
            </a:r>
            <a:r>
              <a:rPr sz="2000" b="1" spc="-45" dirty="0">
                <a:solidFill>
                  <a:srgbClr val="181769"/>
                </a:solidFill>
                <a:latin typeface="Noto Sans"/>
                <a:cs typeface="Noto Sans"/>
              </a:rPr>
              <a:t>î</a:t>
            </a:r>
            <a:r>
              <a:rPr sz="2000" b="1" spc="20" dirty="0">
                <a:solidFill>
                  <a:srgbClr val="181769"/>
                </a:solidFill>
                <a:latin typeface="Noto Sans"/>
                <a:cs typeface="Noto Sans"/>
              </a:rPr>
              <a:t>n</a:t>
            </a:r>
            <a:r>
              <a:rPr sz="2000" b="1" dirty="0">
                <a:solidFill>
                  <a:srgbClr val="181769"/>
                </a:solidFill>
                <a:latin typeface="Noto Sans"/>
                <a:cs typeface="Noto Sans"/>
              </a:rPr>
              <a:t>	</a:t>
            </a:r>
            <a:r>
              <a:rPr sz="2000" b="1" spc="-40" dirty="0">
                <a:solidFill>
                  <a:srgbClr val="181769"/>
                </a:solidFill>
                <a:latin typeface="Noto Sans"/>
                <a:cs typeface="Noto Sans"/>
              </a:rPr>
              <a:t>ter</a:t>
            </a:r>
            <a:r>
              <a:rPr sz="2000" b="1" spc="-35" dirty="0">
                <a:solidFill>
                  <a:srgbClr val="181769"/>
                </a:solidFill>
                <a:latin typeface="Noto Sans"/>
                <a:cs typeface="Noto Sans"/>
              </a:rPr>
              <a:t>me</a:t>
            </a:r>
            <a:r>
              <a:rPr sz="2000" b="1" spc="20" dirty="0">
                <a:solidFill>
                  <a:srgbClr val="181769"/>
                </a:solidFill>
                <a:latin typeface="Noto Sans"/>
                <a:cs typeface="Noto Sans"/>
              </a:rPr>
              <a:t>n</a:t>
            </a:r>
            <a:r>
              <a:rPr sz="2000" b="1" dirty="0">
                <a:solidFill>
                  <a:srgbClr val="181769"/>
                </a:solidFill>
                <a:latin typeface="Noto Sans"/>
                <a:cs typeface="Noto Sans"/>
              </a:rPr>
              <a:t>	</a:t>
            </a:r>
            <a:r>
              <a:rPr sz="2000" b="1" spc="-40" dirty="0">
                <a:solidFill>
                  <a:srgbClr val="181769"/>
                </a:solidFill>
                <a:latin typeface="Noto Sans"/>
                <a:cs typeface="Noto Sans"/>
              </a:rPr>
              <a:t>d</a:t>
            </a:r>
            <a:r>
              <a:rPr sz="2000" b="1" spc="15" dirty="0">
                <a:solidFill>
                  <a:srgbClr val="181769"/>
                </a:solidFill>
                <a:latin typeface="Noto Sans"/>
                <a:cs typeface="Noto Sans"/>
              </a:rPr>
              <a:t>e</a:t>
            </a:r>
            <a:r>
              <a:rPr sz="2000" b="1" dirty="0">
                <a:solidFill>
                  <a:srgbClr val="181769"/>
                </a:solidFill>
                <a:latin typeface="Noto Sans"/>
                <a:cs typeface="Noto Sans"/>
              </a:rPr>
              <a:t>	</a:t>
            </a:r>
            <a:r>
              <a:rPr sz="2000" b="1" spc="-35" dirty="0">
                <a:solidFill>
                  <a:srgbClr val="181769"/>
                </a:solidFill>
                <a:latin typeface="Noto Sans"/>
                <a:cs typeface="Noto Sans"/>
              </a:rPr>
              <a:t>max</a:t>
            </a:r>
            <a:r>
              <a:rPr sz="2000" b="1" spc="-45" dirty="0">
                <a:solidFill>
                  <a:srgbClr val="181769"/>
                </a:solidFill>
                <a:latin typeface="Noto Sans"/>
                <a:cs typeface="Noto Sans"/>
              </a:rPr>
              <a:t>i</a:t>
            </a:r>
            <a:r>
              <a:rPr sz="2000" b="1" spc="-30" dirty="0">
                <a:solidFill>
                  <a:srgbClr val="181769"/>
                </a:solidFill>
                <a:latin typeface="Noto Sans"/>
                <a:cs typeface="Noto Sans"/>
              </a:rPr>
              <a:t>mu</a:t>
            </a:r>
            <a:r>
              <a:rPr sz="2000" b="1" spc="30" dirty="0">
                <a:solidFill>
                  <a:srgbClr val="181769"/>
                </a:solidFill>
                <a:latin typeface="Noto Sans"/>
                <a:cs typeface="Noto Sans"/>
              </a:rPr>
              <a:t>m</a:t>
            </a:r>
            <a:r>
              <a:rPr sz="2000" b="1" dirty="0">
                <a:solidFill>
                  <a:srgbClr val="181769"/>
                </a:solidFill>
                <a:latin typeface="Noto Sans"/>
                <a:cs typeface="Noto Sans"/>
              </a:rPr>
              <a:t>	</a:t>
            </a:r>
            <a:r>
              <a:rPr sz="2000" b="1" spc="-40" dirty="0">
                <a:solidFill>
                  <a:srgbClr val="181769"/>
                </a:solidFill>
                <a:latin typeface="Noto Sans"/>
                <a:cs typeface="Noto Sans"/>
              </a:rPr>
              <a:t>1</a:t>
            </a:r>
            <a:r>
              <a:rPr sz="2000" b="1" spc="15" dirty="0">
                <a:solidFill>
                  <a:srgbClr val="181769"/>
                </a:solidFill>
                <a:latin typeface="Noto Sans"/>
                <a:cs typeface="Noto Sans"/>
              </a:rPr>
              <a:t>5</a:t>
            </a:r>
            <a:r>
              <a:rPr sz="2000" b="1" dirty="0">
                <a:solidFill>
                  <a:srgbClr val="181769"/>
                </a:solidFill>
                <a:latin typeface="Noto Sans"/>
                <a:cs typeface="Noto Sans"/>
              </a:rPr>
              <a:t>	</a:t>
            </a:r>
            <a:r>
              <a:rPr sz="2000" b="1" spc="-40" dirty="0">
                <a:solidFill>
                  <a:srgbClr val="181769"/>
                </a:solidFill>
                <a:latin typeface="Noto Sans"/>
                <a:cs typeface="Noto Sans"/>
              </a:rPr>
              <a:t>zil</a:t>
            </a:r>
            <a:r>
              <a:rPr sz="2000" b="1" spc="15" dirty="0">
                <a:solidFill>
                  <a:srgbClr val="181769"/>
                </a:solidFill>
                <a:latin typeface="Noto Sans"/>
                <a:cs typeface="Noto Sans"/>
              </a:rPr>
              <a:t>e</a:t>
            </a:r>
            <a:endParaRPr sz="2000" dirty="0">
              <a:latin typeface="Noto Sans"/>
              <a:cs typeface="Noto Sans"/>
            </a:endParaRPr>
          </a:p>
          <a:p>
            <a:pPr marL="12700">
              <a:lnSpc>
                <a:spcPts val="2145"/>
              </a:lnSpc>
            </a:pPr>
            <a:r>
              <a:rPr sz="2000" u="heavy" spc="-495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35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Noto Sans"/>
                <a:cs typeface="Noto Sans"/>
              </a:rPr>
              <a:t>lucrătoare</a:t>
            </a:r>
            <a:r>
              <a:rPr sz="2000" b="1" spc="-35" dirty="0">
                <a:solidFill>
                  <a:srgbClr val="181769"/>
                </a:solidFill>
                <a:latin typeface="Noto Sans"/>
                <a:cs typeface="Noto Sans"/>
              </a:rPr>
              <a:t>;</a:t>
            </a:r>
            <a:endParaRPr sz="2000" dirty="0">
              <a:latin typeface="Noto Sans"/>
              <a:cs typeface="Noto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212482" y="2094565"/>
            <a:ext cx="85725" cy="85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009282" y="1954039"/>
            <a:ext cx="10960735" cy="697242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40055">
              <a:lnSpc>
                <a:spcPct val="100000"/>
              </a:lnSpc>
              <a:spcBef>
                <a:spcPts val="130"/>
              </a:spcBef>
            </a:pPr>
            <a:r>
              <a:rPr sz="2400" spc="-65" dirty="0">
                <a:latin typeface="Noto Serif"/>
                <a:cs typeface="Noto Serif"/>
              </a:rPr>
              <a:t>dreptul </a:t>
            </a:r>
            <a:r>
              <a:rPr sz="2400" spc="15" dirty="0">
                <a:latin typeface="Noto Serif"/>
                <a:cs typeface="Noto Serif"/>
              </a:rPr>
              <a:t>de </a:t>
            </a:r>
            <a:r>
              <a:rPr sz="2400" dirty="0">
                <a:latin typeface="Noto Serif"/>
                <a:cs typeface="Noto Serif"/>
              </a:rPr>
              <a:t>a </a:t>
            </a:r>
            <a:r>
              <a:rPr sz="2400" spc="-114" dirty="0">
                <a:latin typeface="Noto Serif"/>
                <a:cs typeface="Noto Serif"/>
              </a:rPr>
              <a:t>fi </a:t>
            </a:r>
            <a:r>
              <a:rPr sz="2400" spc="-80" dirty="0">
                <a:latin typeface="Noto Serif"/>
                <a:cs typeface="Noto Serif"/>
              </a:rPr>
              <a:t>informat </a:t>
            </a:r>
            <a:r>
              <a:rPr sz="2400" spc="-120" dirty="0">
                <a:latin typeface="Noto Serif"/>
                <a:cs typeface="Noto Serif"/>
              </a:rPr>
              <a:t>privind </a:t>
            </a:r>
            <a:r>
              <a:rPr sz="2400" spc="-35" dirty="0">
                <a:latin typeface="Noto Serif"/>
                <a:cs typeface="Noto Serif"/>
              </a:rPr>
              <a:t>notele </a:t>
            </a:r>
            <a:r>
              <a:rPr sz="2400" spc="-45" dirty="0">
                <a:latin typeface="Noto Serif"/>
                <a:cs typeface="Noto Serif"/>
              </a:rPr>
              <a:t>acordate,</a:t>
            </a:r>
            <a:r>
              <a:rPr sz="2400" spc="-365" dirty="0">
                <a:latin typeface="Noto Serif"/>
                <a:cs typeface="Noto Serif"/>
              </a:rPr>
              <a:t> </a:t>
            </a:r>
            <a:r>
              <a:rPr sz="2400" spc="-80" dirty="0">
                <a:latin typeface="Noto Serif"/>
                <a:cs typeface="Noto Serif"/>
              </a:rPr>
              <a:t>înaintea </a:t>
            </a:r>
            <a:r>
              <a:rPr sz="2400" spc="-75" dirty="0">
                <a:latin typeface="Noto Serif"/>
                <a:cs typeface="Noto Serif"/>
              </a:rPr>
              <a:t>consemnării </a:t>
            </a:r>
            <a:r>
              <a:rPr sz="2400" spc="-40" dirty="0">
                <a:latin typeface="Noto Serif"/>
                <a:cs typeface="Noto Serif"/>
              </a:rPr>
              <a:t>acestora;</a:t>
            </a:r>
            <a:endParaRPr sz="2400" dirty="0">
              <a:latin typeface="Noto Serif"/>
              <a:cs typeface="Noto Serif"/>
            </a:endParaRPr>
          </a:p>
          <a:p>
            <a:pPr marL="12700" marR="5080" algn="just">
              <a:lnSpc>
                <a:spcPts val="1950"/>
              </a:lnSpc>
              <a:spcBef>
                <a:spcPts val="1950"/>
              </a:spcBef>
            </a:pPr>
            <a:r>
              <a:rPr sz="2400" spc="-85" dirty="0">
                <a:latin typeface="Noto Serif"/>
                <a:cs typeface="Noto Serif"/>
              </a:rPr>
              <a:t>Art. </a:t>
            </a:r>
            <a:r>
              <a:rPr sz="2400" spc="40" dirty="0">
                <a:latin typeface="Noto Serif"/>
                <a:cs typeface="Noto Serif"/>
              </a:rPr>
              <a:t>9 </a:t>
            </a:r>
            <a:r>
              <a:rPr sz="2400" spc="-70" dirty="0">
                <a:latin typeface="Noto Serif"/>
                <a:cs typeface="Noto Serif"/>
              </a:rPr>
              <a:t>a) </a:t>
            </a:r>
            <a:r>
              <a:rPr sz="2400" spc="-114" dirty="0">
                <a:latin typeface="Noto Serif"/>
                <a:cs typeface="Noto Serif"/>
              </a:rPr>
              <a:t>Elevul </a:t>
            </a:r>
            <a:r>
              <a:rPr sz="2400" spc="-30" dirty="0">
                <a:latin typeface="Noto Serif"/>
                <a:cs typeface="Noto Serif"/>
              </a:rPr>
              <a:t>sau, </a:t>
            </a:r>
            <a:r>
              <a:rPr sz="2400" spc="-40" dirty="0">
                <a:latin typeface="Noto Serif"/>
                <a:cs typeface="Noto Serif"/>
              </a:rPr>
              <a:t>după </a:t>
            </a:r>
            <a:r>
              <a:rPr sz="2400" spc="-60" dirty="0">
                <a:latin typeface="Noto Serif"/>
                <a:cs typeface="Noto Serif"/>
              </a:rPr>
              <a:t>caz, </a:t>
            </a:r>
            <a:r>
              <a:rPr sz="2400" spc="-70" dirty="0">
                <a:latin typeface="Noto Serif"/>
                <a:cs typeface="Noto Serif"/>
              </a:rPr>
              <a:t>părintele, </a:t>
            </a:r>
            <a:r>
              <a:rPr sz="2400" spc="-50" dirty="0">
                <a:latin typeface="Noto Serif"/>
                <a:cs typeface="Noto Serif"/>
              </a:rPr>
              <a:t>tutorele </a:t>
            </a:r>
            <a:r>
              <a:rPr sz="2400" spc="-20" dirty="0">
                <a:latin typeface="Noto Serif"/>
                <a:cs typeface="Noto Serif"/>
              </a:rPr>
              <a:t>sau </a:t>
            </a:r>
            <a:r>
              <a:rPr sz="2400" spc="-65" dirty="0">
                <a:latin typeface="Noto Serif"/>
                <a:cs typeface="Noto Serif"/>
              </a:rPr>
              <a:t>susţinătorul legal </a:t>
            </a:r>
            <a:r>
              <a:rPr sz="2400" spc="-70" dirty="0">
                <a:latin typeface="Noto Serif"/>
                <a:cs typeface="Noto Serif"/>
              </a:rPr>
              <a:t>solicită, oral, </a:t>
            </a:r>
            <a:r>
              <a:rPr sz="2400" spc="-95" dirty="0">
                <a:latin typeface="Noto Serif"/>
                <a:cs typeface="Noto Serif"/>
              </a:rPr>
              <a:t>cadrului  </a:t>
            </a:r>
            <a:r>
              <a:rPr sz="2400" spc="-75" dirty="0">
                <a:latin typeface="Noto Serif"/>
                <a:cs typeface="Noto Serif"/>
              </a:rPr>
              <a:t>didactic </a:t>
            </a:r>
            <a:r>
              <a:rPr sz="2400" b="1" spc="-15" dirty="0">
                <a:latin typeface="Noto Sans"/>
                <a:cs typeface="Noto Sans"/>
              </a:rPr>
              <a:t>să </a:t>
            </a:r>
            <a:r>
              <a:rPr sz="2400" b="1" spc="-35" dirty="0">
                <a:latin typeface="Noto Sans"/>
                <a:cs typeface="Noto Sans"/>
              </a:rPr>
              <a:t>justifice rezultatul evaluării, </a:t>
            </a:r>
            <a:r>
              <a:rPr sz="2400" spc="-110" dirty="0">
                <a:latin typeface="Noto Serif"/>
                <a:cs typeface="Noto Serif"/>
              </a:rPr>
              <a:t>în </a:t>
            </a:r>
            <a:r>
              <a:rPr sz="2400" spc="-55" dirty="0">
                <a:latin typeface="Noto Serif"/>
                <a:cs typeface="Noto Serif"/>
              </a:rPr>
              <a:t>prezenţa </a:t>
            </a:r>
            <a:r>
              <a:rPr sz="2400" spc="-95" dirty="0">
                <a:latin typeface="Noto Serif"/>
                <a:cs typeface="Noto Serif"/>
              </a:rPr>
              <a:t>elevului </a:t>
            </a:r>
            <a:r>
              <a:rPr sz="2400" spc="-55" dirty="0">
                <a:latin typeface="Noto Serif"/>
                <a:cs typeface="Noto Serif"/>
              </a:rPr>
              <a:t>şi </a:t>
            </a:r>
            <a:r>
              <a:rPr sz="2400" dirty="0">
                <a:latin typeface="Noto Serif"/>
                <a:cs typeface="Noto Serif"/>
              </a:rPr>
              <a:t>a </a:t>
            </a:r>
            <a:r>
              <a:rPr sz="2400" spc="-90" dirty="0">
                <a:latin typeface="Noto Serif"/>
                <a:cs typeface="Noto Serif"/>
              </a:rPr>
              <a:t>părintelui, </a:t>
            </a:r>
            <a:r>
              <a:rPr sz="2400" spc="-75" dirty="0">
                <a:latin typeface="Noto Serif"/>
                <a:cs typeface="Noto Serif"/>
              </a:rPr>
              <a:t>tutorelui </a:t>
            </a:r>
            <a:r>
              <a:rPr sz="2400" spc="-20" dirty="0">
                <a:latin typeface="Noto Serif"/>
                <a:cs typeface="Noto Serif"/>
              </a:rPr>
              <a:t>sau  </a:t>
            </a:r>
            <a:r>
              <a:rPr sz="2400" spc="-75" dirty="0">
                <a:latin typeface="Noto Serif"/>
                <a:cs typeface="Noto Serif"/>
              </a:rPr>
              <a:t>susţinătorului</a:t>
            </a:r>
            <a:r>
              <a:rPr sz="2400" spc="-95" dirty="0">
                <a:latin typeface="Noto Serif"/>
                <a:cs typeface="Noto Serif"/>
              </a:rPr>
              <a:t> </a:t>
            </a:r>
            <a:r>
              <a:rPr sz="2400" spc="-65" dirty="0">
                <a:latin typeface="Noto Serif"/>
                <a:cs typeface="Noto Serif"/>
              </a:rPr>
              <a:t>legal,</a:t>
            </a:r>
            <a:r>
              <a:rPr sz="2400" spc="-95" dirty="0">
                <a:latin typeface="Noto Serif"/>
                <a:cs typeface="Noto Serif"/>
              </a:rPr>
              <a:t> </a:t>
            </a:r>
            <a:r>
              <a:rPr sz="2400" b="1" spc="-10" dirty="0">
                <a:latin typeface="Noto Sans"/>
                <a:cs typeface="Noto Sans"/>
              </a:rPr>
              <a:t>în</a:t>
            </a:r>
            <a:r>
              <a:rPr sz="2400" b="1" spc="-95" dirty="0">
                <a:latin typeface="Noto Sans"/>
                <a:cs typeface="Noto Sans"/>
              </a:rPr>
              <a:t> </a:t>
            </a:r>
            <a:r>
              <a:rPr sz="2400" b="1" spc="-25" dirty="0">
                <a:latin typeface="Noto Sans"/>
                <a:cs typeface="Noto Sans"/>
              </a:rPr>
              <a:t>termen</a:t>
            </a:r>
            <a:r>
              <a:rPr sz="2400" b="1" spc="-95" dirty="0">
                <a:latin typeface="Noto Sans"/>
                <a:cs typeface="Noto Sans"/>
              </a:rPr>
              <a:t> </a:t>
            </a:r>
            <a:r>
              <a:rPr sz="2400" b="1" spc="-10" dirty="0">
                <a:latin typeface="Noto Sans"/>
                <a:cs typeface="Noto Sans"/>
              </a:rPr>
              <a:t>de</a:t>
            </a:r>
            <a:r>
              <a:rPr sz="2400" b="1" spc="-95" dirty="0">
                <a:latin typeface="Noto Sans"/>
                <a:cs typeface="Noto Sans"/>
              </a:rPr>
              <a:t> </a:t>
            </a:r>
            <a:r>
              <a:rPr sz="2400" b="1" spc="-25" dirty="0">
                <a:latin typeface="Noto Sans"/>
                <a:cs typeface="Noto Sans"/>
              </a:rPr>
              <a:t>maximum</a:t>
            </a:r>
            <a:r>
              <a:rPr sz="2400" b="1" spc="-95" dirty="0">
                <a:latin typeface="Noto Sans"/>
                <a:cs typeface="Noto Sans"/>
              </a:rPr>
              <a:t> </a:t>
            </a:r>
            <a:r>
              <a:rPr sz="2400" b="1" spc="15" dirty="0">
                <a:latin typeface="Noto Sans"/>
                <a:cs typeface="Noto Sans"/>
              </a:rPr>
              <a:t>5</a:t>
            </a:r>
            <a:r>
              <a:rPr sz="2400" b="1" spc="-95" dirty="0">
                <a:latin typeface="Noto Sans"/>
                <a:cs typeface="Noto Sans"/>
              </a:rPr>
              <a:t> </a:t>
            </a:r>
            <a:r>
              <a:rPr sz="2400" b="1" spc="-25" dirty="0">
                <a:latin typeface="Noto Sans"/>
                <a:cs typeface="Noto Sans"/>
              </a:rPr>
              <a:t>zile</a:t>
            </a:r>
            <a:r>
              <a:rPr sz="2400" b="1" spc="-95" dirty="0">
                <a:latin typeface="Noto Sans"/>
                <a:cs typeface="Noto Sans"/>
              </a:rPr>
              <a:t> </a:t>
            </a:r>
            <a:r>
              <a:rPr sz="2400" b="1" spc="-10" dirty="0">
                <a:latin typeface="Noto Sans"/>
                <a:cs typeface="Noto Sans"/>
              </a:rPr>
              <a:t>de</a:t>
            </a:r>
            <a:r>
              <a:rPr sz="2400" b="1" spc="-95" dirty="0">
                <a:latin typeface="Noto Sans"/>
                <a:cs typeface="Noto Sans"/>
              </a:rPr>
              <a:t> </a:t>
            </a:r>
            <a:r>
              <a:rPr sz="2400" b="1" spc="-15" dirty="0">
                <a:latin typeface="Noto Sans"/>
                <a:cs typeface="Noto Sans"/>
              </a:rPr>
              <a:t>la</a:t>
            </a:r>
            <a:r>
              <a:rPr sz="2400" b="1" spc="-90" dirty="0">
                <a:latin typeface="Noto Sans"/>
                <a:cs typeface="Noto Sans"/>
              </a:rPr>
              <a:t> </a:t>
            </a:r>
            <a:r>
              <a:rPr sz="2400" b="1" spc="-35" dirty="0">
                <a:latin typeface="Noto Sans"/>
                <a:cs typeface="Noto Sans"/>
              </a:rPr>
              <a:t>comunicare.</a:t>
            </a:r>
            <a:endParaRPr sz="2400" dirty="0">
              <a:latin typeface="Noto Sans"/>
              <a:cs typeface="Noto Sans"/>
            </a:endParaRPr>
          </a:p>
          <a:p>
            <a:pPr marL="12700" marR="6350" algn="just">
              <a:lnSpc>
                <a:spcPts val="1950"/>
              </a:lnSpc>
              <a:spcBef>
                <a:spcPts val="1950"/>
              </a:spcBef>
              <a:buAutoNum type="alphaLcParenR" startAt="2"/>
              <a:tabLst>
                <a:tab pos="298450" algn="l"/>
              </a:tabLst>
            </a:pPr>
            <a:r>
              <a:rPr lang="ro-RO" sz="2400" spc="-130" dirty="0">
                <a:latin typeface="Noto Serif"/>
                <a:cs typeface="Noto Serif"/>
              </a:rPr>
              <a:t> </a:t>
            </a:r>
            <a:r>
              <a:rPr sz="2400" spc="-130" dirty="0" err="1">
                <a:latin typeface="Noto Serif"/>
                <a:cs typeface="Noto Serif"/>
              </a:rPr>
              <a:t>În</a:t>
            </a:r>
            <a:r>
              <a:rPr sz="2400" spc="-130" dirty="0">
                <a:latin typeface="Noto Serif"/>
                <a:cs typeface="Noto Serif"/>
              </a:rPr>
              <a:t> </a:t>
            </a:r>
            <a:r>
              <a:rPr sz="2400" spc="-80" dirty="0" err="1">
                <a:latin typeface="Noto Serif"/>
                <a:cs typeface="Noto Serif"/>
              </a:rPr>
              <a:t>situaţia</a:t>
            </a:r>
            <a:r>
              <a:rPr lang="ro-RO" sz="2400" spc="-80" dirty="0">
                <a:latin typeface="Noto Serif"/>
                <a:cs typeface="Noto Serif"/>
              </a:rPr>
              <a:t> </a:t>
            </a:r>
            <a:r>
              <a:rPr sz="2400" spc="-80" dirty="0" err="1">
                <a:latin typeface="Noto Serif"/>
                <a:cs typeface="Noto Serif"/>
              </a:rPr>
              <a:t>în</a:t>
            </a:r>
            <a:r>
              <a:rPr sz="2400" spc="-80" dirty="0">
                <a:latin typeface="Noto Serif"/>
                <a:cs typeface="Noto Serif"/>
              </a:rPr>
              <a:t> </a:t>
            </a:r>
            <a:r>
              <a:rPr sz="2400" spc="-55" dirty="0">
                <a:latin typeface="Noto Serif"/>
                <a:cs typeface="Noto Serif"/>
              </a:rPr>
              <a:t>care argumentele </a:t>
            </a:r>
            <a:r>
              <a:rPr sz="2400" spc="-45" dirty="0">
                <a:latin typeface="Noto Serif"/>
                <a:cs typeface="Noto Serif"/>
              </a:rPr>
              <a:t>prezentate </a:t>
            </a:r>
            <a:r>
              <a:rPr sz="2400" spc="15" dirty="0">
                <a:latin typeface="Noto Serif"/>
                <a:cs typeface="Noto Serif"/>
              </a:rPr>
              <a:t>de </a:t>
            </a:r>
            <a:r>
              <a:rPr sz="2400" spc="-85" dirty="0">
                <a:latin typeface="Noto Serif"/>
                <a:cs typeface="Noto Serif"/>
              </a:rPr>
              <a:t>cadrul </a:t>
            </a:r>
            <a:r>
              <a:rPr sz="2400" spc="-75" dirty="0">
                <a:latin typeface="Noto Serif"/>
                <a:cs typeface="Noto Serif"/>
              </a:rPr>
              <a:t>didactic </a:t>
            </a:r>
            <a:r>
              <a:rPr sz="2400" spc="-60" dirty="0">
                <a:latin typeface="Noto Serif"/>
                <a:cs typeface="Noto Serif"/>
              </a:rPr>
              <a:t>nu </a:t>
            </a:r>
            <a:r>
              <a:rPr sz="2400" spc="-40" dirty="0">
                <a:latin typeface="Noto Serif"/>
                <a:cs typeface="Noto Serif"/>
              </a:rPr>
              <a:t>sunt </a:t>
            </a:r>
            <a:r>
              <a:rPr sz="2400" spc="-50" dirty="0">
                <a:latin typeface="Noto Serif"/>
                <a:cs typeface="Noto Serif"/>
              </a:rPr>
              <a:t>considerate satisfăcătoare,  </a:t>
            </a:r>
            <a:r>
              <a:rPr sz="2400" spc="-80" dirty="0">
                <a:latin typeface="Noto Serif"/>
                <a:cs typeface="Noto Serif"/>
              </a:rPr>
              <a:t>elevul, </a:t>
            </a:r>
            <a:r>
              <a:rPr sz="2400" spc="-70" dirty="0">
                <a:latin typeface="Noto Serif"/>
                <a:cs typeface="Noto Serif"/>
              </a:rPr>
              <a:t>părintele, </a:t>
            </a:r>
            <a:r>
              <a:rPr sz="2400" spc="-50" dirty="0">
                <a:latin typeface="Noto Serif"/>
                <a:cs typeface="Noto Serif"/>
              </a:rPr>
              <a:t>tutorele </a:t>
            </a:r>
            <a:r>
              <a:rPr sz="2400" spc="-20" dirty="0">
                <a:latin typeface="Noto Serif"/>
                <a:cs typeface="Noto Serif"/>
              </a:rPr>
              <a:t>sau </a:t>
            </a:r>
            <a:r>
              <a:rPr sz="2400" spc="-65" dirty="0">
                <a:latin typeface="Noto Serif"/>
                <a:cs typeface="Noto Serif"/>
              </a:rPr>
              <a:t>susţinătorul legal </a:t>
            </a:r>
            <a:r>
              <a:rPr sz="2400" spc="-10" dirty="0">
                <a:latin typeface="Noto Serif"/>
                <a:cs typeface="Noto Serif"/>
              </a:rPr>
              <a:t>poate </a:t>
            </a:r>
            <a:r>
              <a:rPr sz="2400" spc="-70" dirty="0">
                <a:latin typeface="Noto Serif"/>
                <a:cs typeface="Noto Serif"/>
              </a:rPr>
              <a:t>solicita, </a:t>
            </a:r>
            <a:r>
              <a:rPr sz="2400" spc="-110" dirty="0">
                <a:latin typeface="Noto Serif"/>
                <a:cs typeface="Noto Serif"/>
              </a:rPr>
              <a:t>în </a:t>
            </a:r>
            <a:r>
              <a:rPr sz="2400" spc="-65" dirty="0">
                <a:latin typeface="Noto Serif"/>
                <a:cs typeface="Noto Serif"/>
              </a:rPr>
              <a:t>scris, </a:t>
            </a:r>
            <a:r>
              <a:rPr sz="2400" spc="-80" dirty="0">
                <a:latin typeface="Noto Serif"/>
                <a:cs typeface="Noto Serif"/>
              </a:rPr>
              <a:t>conducerii </a:t>
            </a:r>
            <a:r>
              <a:rPr sz="2400" spc="-100" dirty="0">
                <a:latin typeface="Noto Serif"/>
                <a:cs typeface="Noto Serif"/>
              </a:rPr>
              <a:t>unităţii </a:t>
            </a:r>
            <a:r>
              <a:rPr sz="2400" spc="15" dirty="0">
                <a:latin typeface="Noto Serif"/>
                <a:cs typeface="Noto Serif"/>
              </a:rPr>
              <a:t>de  </a:t>
            </a:r>
            <a:r>
              <a:rPr sz="2400" spc="-80" dirty="0">
                <a:latin typeface="Noto Serif"/>
                <a:cs typeface="Noto Serif"/>
              </a:rPr>
              <a:t>învăţământ, </a:t>
            </a:r>
            <a:r>
              <a:rPr sz="2400" spc="-75" dirty="0">
                <a:latin typeface="Noto Serif"/>
                <a:cs typeface="Noto Serif"/>
              </a:rPr>
              <a:t>reevaluarea </a:t>
            </a:r>
            <a:r>
              <a:rPr sz="2400" spc="-125" dirty="0">
                <a:latin typeface="Noto Serif"/>
                <a:cs typeface="Noto Serif"/>
              </a:rPr>
              <a:t>lucrării </a:t>
            </a:r>
            <a:r>
              <a:rPr sz="2400" spc="-45" dirty="0">
                <a:latin typeface="Noto Serif"/>
                <a:cs typeface="Noto Serif"/>
              </a:rPr>
              <a:t>scrise. </a:t>
            </a:r>
            <a:r>
              <a:rPr sz="2400" spc="-40" dirty="0">
                <a:latin typeface="Noto Serif"/>
                <a:cs typeface="Noto Serif"/>
              </a:rPr>
              <a:t>Nu </a:t>
            </a:r>
            <a:r>
              <a:rPr sz="2400" spc="40" dirty="0">
                <a:latin typeface="Noto Serif"/>
                <a:cs typeface="Noto Serif"/>
              </a:rPr>
              <a:t>se </a:t>
            </a:r>
            <a:r>
              <a:rPr sz="2400" spc="-10" dirty="0">
                <a:latin typeface="Noto Serif"/>
                <a:cs typeface="Noto Serif"/>
              </a:rPr>
              <a:t>poate </a:t>
            </a:r>
            <a:r>
              <a:rPr sz="2400" spc="-75" dirty="0">
                <a:latin typeface="Noto Serif"/>
                <a:cs typeface="Noto Serif"/>
              </a:rPr>
              <a:t>solicitare evaluarea </a:t>
            </a:r>
            <a:r>
              <a:rPr sz="2400" spc="-60" dirty="0">
                <a:latin typeface="Noto Serif"/>
                <a:cs typeface="Noto Serif"/>
              </a:rPr>
              <a:t>probelor orale </a:t>
            </a:r>
            <a:r>
              <a:rPr sz="2400" spc="-20" dirty="0">
                <a:latin typeface="Noto Serif"/>
                <a:cs typeface="Noto Serif"/>
              </a:rPr>
              <a:t>sau  </a:t>
            </a:r>
            <a:r>
              <a:rPr sz="2400" spc="-60" dirty="0">
                <a:latin typeface="Noto Serif"/>
                <a:cs typeface="Noto Serif"/>
              </a:rPr>
              <a:t>practice.</a:t>
            </a:r>
            <a:endParaRPr sz="2400" dirty="0">
              <a:latin typeface="Noto Serif"/>
              <a:cs typeface="Noto Serif"/>
            </a:endParaRPr>
          </a:p>
          <a:p>
            <a:pPr marL="12700" marR="7620" algn="just">
              <a:lnSpc>
                <a:spcPts val="1950"/>
              </a:lnSpc>
              <a:spcBef>
                <a:spcPts val="1950"/>
              </a:spcBef>
              <a:buAutoNum type="alphaLcParenR" startAt="2"/>
              <a:tabLst>
                <a:tab pos="277495" algn="l"/>
              </a:tabLst>
            </a:pPr>
            <a:r>
              <a:rPr sz="2400" spc="-60" dirty="0">
                <a:latin typeface="Noto Serif"/>
                <a:cs typeface="Noto Serif"/>
              </a:rPr>
              <a:t>Pentru soluţionarea </a:t>
            </a:r>
            <a:r>
              <a:rPr sz="2400" spc="-95" dirty="0">
                <a:latin typeface="Noto Serif"/>
                <a:cs typeface="Noto Serif"/>
              </a:rPr>
              <a:t>cererii </a:t>
            </a:r>
            <a:r>
              <a:rPr sz="2400" spc="15" dirty="0">
                <a:latin typeface="Noto Serif"/>
                <a:cs typeface="Noto Serif"/>
              </a:rPr>
              <a:t>de </a:t>
            </a:r>
            <a:r>
              <a:rPr sz="2400" spc="-75" dirty="0">
                <a:latin typeface="Noto Serif"/>
                <a:cs typeface="Noto Serif"/>
              </a:rPr>
              <a:t>reevaluare, </a:t>
            </a:r>
            <a:r>
              <a:rPr sz="2400" spc="-80" dirty="0">
                <a:latin typeface="Noto Serif"/>
                <a:cs typeface="Noto Serif"/>
              </a:rPr>
              <a:t>directorul </a:t>
            </a:r>
            <a:r>
              <a:rPr sz="2400" spc="-30" dirty="0">
                <a:latin typeface="Noto Serif"/>
                <a:cs typeface="Noto Serif"/>
              </a:rPr>
              <a:t>desemnează </a:t>
            </a:r>
            <a:r>
              <a:rPr sz="2400" spc="-45" dirty="0">
                <a:latin typeface="Noto Serif"/>
                <a:cs typeface="Noto Serif"/>
              </a:rPr>
              <a:t>alte </a:t>
            </a:r>
            <a:r>
              <a:rPr sz="2400" spc="-25" dirty="0">
                <a:latin typeface="Noto Serif"/>
                <a:cs typeface="Noto Serif"/>
              </a:rPr>
              <a:t>două </a:t>
            </a:r>
            <a:r>
              <a:rPr sz="2400" spc="-50" dirty="0">
                <a:latin typeface="Noto Serif"/>
                <a:cs typeface="Noto Serif"/>
              </a:rPr>
              <a:t>cadre </a:t>
            </a:r>
            <a:r>
              <a:rPr sz="2400" spc="-65" dirty="0">
                <a:latin typeface="Noto Serif"/>
                <a:cs typeface="Noto Serif"/>
              </a:rPr>
              <a:t>didactice </a:t>
            </a:r>
            <a:r>
              <a:rPr sz="2400" spc="15" dirty="0">
                <a:latin typeface="Noto Serif"/>
                <a:cs typeface="Noto Serif"/>
              </a:rPr>
              <a:t>de  </a:t>
            </a:r>
            <a:r>
              <a:rPr sz="2400" spc="-60" dirty="0">
                <a:latin typeface="Noto Serif"/>
                <a:cs typeface="Noto Serif"/>
              </a:rPr>
              <a:t>specialitate </a:t>
            </a:r>
            <a:r>
              <a:rPr sz="2400" spc="-85" dirty="0">
                <a:latin typeface="Noto Serif"/>
                <a:cs typeface="Noto Serif"/>
              </a:rPr>
              <a:t>din </a:t>
            </a:r>
            <a:r>
              <a:rPr sz="2400" spc="-60" dirty="0">
                <a:latin typeface="Noto Serif"/>
                <a:cs typeface="Noto Serif"/>
              </a:rPr>
              <a:t>unitatea </a:t>
            </a:r>
            <a:r>
              <a:rPr sz="2400" spc="15" dirty="0">
                <a:latin typeface="Noto Serif"/>
                <a:cs typeface="Noto Serif"/>
              </a:rPr>
              <a:t>de </a:t>
            </a:r>
            <a:r>
              <a:rPr sz="2400" spc="-80" dirty="0">
                <a:latin typeface="Noto Serif"/>
                <a:cs typeface="Noto Serif"/>
              </a:rPr>
              <a:t>învăţământ </a:t>
            </a:r>
            <a:r>
              <a:rPr sz="2400" spc="-85" dirty="0">
                <a:latin typeface="Noto Serif"/>
                <a:cs typeface="Noto Serif"/>
              </a:rPr>
              <a:t>preuniversitar, </a:t>
            </a:r>
            <a:r>
              <a:rPr sz="2400" spc="-55" dirty="0">
                <a:latin typeface="Noto Serif"/>
                <a:cs typeface="Noto Serif"/>
              </a:rPr>
              <a:t>care </a:t>
            </a:r>
            <a:r>
              <a:rPr sz="2400" spc="-60" dirty="0">
                <a:latin typeface="Noto Serif"/>
                <a:cs typeface="Noto Serif"/>
              </a:rPr>
              <a:t>nu </a:t>
            </a:r>
            <a:r>
              <a:rPr sz="2400" spc="-50" dirty="0">
                <a:latin typeface="Noto Serif"/>
                <a:cs typeface="Noto Serif"/>
              </a:rPr>
              <a:t>predau </a:t>
            </a:r>
            <a:r>
              <a:rPr sz="2400" spc="-75" dirty="0">
                <a:latin typeface="Noto Serif"/>
                <a:cs typeface="Noto Serif"/>
              </a:rPr>
              <a:t>la </a:t>
            </a:r>
            <a:r>
              <a:rPr sz="2400" spc="-55" dirty="0">
                <a:latin typeface="Noto Serif"/>
                <a:cs typeface="Noto Serif"/>
              </a:rPr>
              <a:t>clasa </a:t>
            </a:r>
            <a:r>
              <a:rPr sz="2400" spc="-65" dirty="0">
                <a:latin typeface="Noto Serif"/>
                <a:cs typeface="Noto Serif"/>
              </a:rPr>
              <a:t>respectivă </a:t>
            </a:r>
            <a:r>
              <a:rPr sz="2400" spc="-55" dirty="0">
                <a:latin typeface="Noto Serif"/>
                <a:cs typeface="Noto Serif"/>
              </a:rPr>
              <a:t>şi care  </a:t>
            </a:r>
            <a:r>
              <a:rPr sz="2400" spc="-70" dirty="0">
                <a:latin typeface="Noto Serif"/>
                <a:cs typeface="Noto Serif"/>
              </a:rPr>
              <a:t>reevaluează </a:t>
            </a:r>
            <a:r>
              <a:rPr sz="2400" spc="-85" dirty="0">
                <a:latin typeface="Noto Serif"/>
                <a:cs typeface="Noto Serif"/>
              </a:rPr>
              <a:t>lucrarea</a:t>
            </a:r>
            <a:r>
              <a:rPr sz="2400" spc="-125" dirty="0">
                <a:latin typeface="Noto Serif"/>
                <a:cs typeface="Noto Serif"/>
              </a:rPr>
              <a:t> </a:t>
            </a:r>
            <a:r>
              <a:rPr sz="2400" spc="-55" dirty="0">
                <a:latin typeface="Noto Serif"/>
                <a:cs typeface="Noto Serif"/>
              </a:rPr>
              <a:t>scrisă.</a:t>
            </a:r>
            <a:endParaRPr sz="2400" dirty="0">
              <a:latin typeface="Noto Serif"/>
              <a:cs typeface="Noto Serif"/>
            </a:endParaRPr>
          </a:p>
          <a:p>
            <a:pPr marL="12700" marR="8255" algn="just">
              <a:lnSpc>
                <a:spcPts val="1950"/>
              </a:lnSpc>
              <a:buAutoNum type="alphaLcParenR" startAt="2"/>
              <a:tabLst>
                <a:tab pos="311785" algn="l"/>
              </a:tabLst>
            </a:pPr>
            <a:r>
              <a:rPr sz="2400" spc="-60" dirty="0">
                <a:latin typeface="Noto Serif"/>
                <a:cs typeface="Noto Serif"/>
              </a:rPr>
              <a:t>Media </a:t>
            </a:r>
            <a:r>
              <a:rPr sz="2400" spc="-55" dirty="0">
                <a:latin typeface="Noto Serif"/>
                <a:cs typeface="Noto Serif"/>
              </a:rPr>
              <a:t>notelor </a:t>
            </a:r>
            <a:r>
              <a:rPr sz="2400" spc="-40" dirty="0">
                <a:latin typeface="Noto Serif"/>
                <a:cs typeface="Noto Serif"/>
              </a:rPr>
              <a:t>acordate separat </a:t>
            </a:r>
            <a:r>
              <a:rPr sz="2400" spc="15" dirty="0">
                <a:latin typeface="Noto Serif"/>
                <a:cs typeface="Noto Serif"/>
              </a:rPr>
              <a:t>de </a:t>
            </a:r>
            <a:r>
              <a:rPr sz="2400" spc="-60" dirty="0">
                <a:latin typeface="Noto Serif"/>
                <a:cs typeface="Noto Serif"/>
              </a:rPr>
              <a:t>cadrele </a:t>
            </a:r>
            <a:r>
              <a:rPr sz="2400" spc="-65" dirty="0">
                <a:latin typeface="Noto Serif"/>
                <a:cs typeface="Noto Serif"/>
              </a:rPr>
              <a:t>didactice </a:t>
            </a:r>
            <a:r>
              <a:rPr sz="2400" spc="-70" dirty="0">
                <a:latin typeface="Noto Serif"/>
                <a:cs typeface="Noto Serif"/>
              </a:rPr>
              <a:t>prevăzute </a:t>
            </a:r>
            <a:r>
              <a:rPr sz="2400" spc="-75" dirty="0">
                <a:latin typeface="Noto Serif"/>
                <a:cs typeface="Noto Serif"/>
              </a:rPr>
              <a:t>la </a:t>
            </a:r>
            <a:r>
              <a:rPr sz="2400" spc="-30" dirty="0">
                <a:latin typeface="Noto Serif"/>
                <a:cs typeface="Noto Serif"/>
              </a:rPr>
              <a:t>pct. </a:t>
            </a:r>
            <a:r>
              <a:rPr sz="2400" spc="-80" dirty="0">
                <a:latin typeface="Noto Serif"/>
                <a:cs typeface="Noto Serif"/>
              </a:rPr>
              <a:t>c) </a:t>
            </a:r>
            <a:r>
              <a:rPr sz="2400" spc="10" dirty="0">
                <a:latin typeface="Noto Serif"/>
                <a:cs typeface="Noto Serif"/>
              </a:rPr>
              <a:t>este </a:t>
            </a:r>
            <a:r>
              <a:rPr sz="2400" spc="-30" dirty="0">
                <a:latin typeface="Noto Serif"/>
                <a:cs typeface="Noto Serif"/>
              </a:rPr>
              <a:t>nota </a:t>
            </a:r>
            <a:r>
              <a:rPr sz="2400" spc="-70" dirty="0">
                <a:latin typeface="Noto Serif"/>
                <a:cs typeface="Noto Serif"/>
              </a:rPr>
              <a:t>rezultată </a:t>
            </a:r>
            <a:r>
              <a:rPr sz="2400" spc="-110" dirty="0">
                <a:latin typeface="Noto Serif"/>
                <a:cs typeface="Noto Serif"/>
              </a:rPr>
              <a:t>în  </a:t>
            </a:r>
            <a:r>
              <a:rPr sz="2400" spc="-75" dirty="0">
                <a:latin typeface="Noto Serif"/>
                <a:cs typeface="Noto Serif"/>
              </a:rPr>
              <a:t>urma </a:t>
            </a:r>
            <a:r>
              <a:rPr sz="2400" spc="-95" dirty="0">
                <a:latin typeface="Noto Serif"/>
                <a:cs typeface="Noto Serif"/>
              </a:rPr>
              <a:t>reevaluării. </a:t>
            </a:r>
            <a:r>
              <a:rPr sz="2400" spc="-130" dirty="0">
                <a:latin typeface="Noto Serif"/>
                <a:cs typeface="Noto Serif"/>
              </a:rPr>
              <a:t>În </a:t>
            </a:r>
            <a:r>
              <a:rPr sz="2400" spc="-85" dirty="0">
                <a:latin typeface="Noto Serif"/>
                <a:cs typeface="Noto Serif"/>
              </a:rPr>
              <a:t>cazul </a:t>
            </a:r>
            <a:r>
              <a:rPr sz="2400" spc="-95" dirty="0">
                <a:latin typeface="Noto Serif"/>
                <a:cs typeface="Noto Serif"/>
              </a:rPr>
              <a:t>învăţământului primar, </a:t>
            </a:r>
            <a:r>
              <a:rPr sz="2400" spc="-110" dirty="0">
                <a:latin typeface="Noto Serif"/>
                <a:cs typeface="Noto Serif"/>
              </a:rPr>
              <a:t>calificativul </a:t>
            </a:r>
            <a:r>
              <a:rPr sz="2400" spc="10" dirty="0">
                <a:latin typeface="Noto Serif"/>
                <a:cs typeface="Noto Serif"/>
              </a:rPr>
              <a:t>este </a:t>
            </a:r>
            <a:r>
              <a:rPr sz="2400" spc="-75" dirty="0">
                <a:latin typeface="Noto Serif"/>
                <a:cs typeface="Noto Serif"/>
              </a:rPr>
              <a:t>stabilit, </a:t>
            </a:r>
            <a:r>
              <a:rPr sz="2400" spc="-105" dirty="0">
                <a:latin typeface="Noto Serif"/>
                <a:cs typeface="Noto Serif"/>
              </a:rPr>
              <a:t>prin </a:t>
            </a:r>
            <a:r>
              <a:rPr sz="2400" spc="-30" dirty="0">
                <a:latin typeface="Noto Serif"/>
                <a:cs typeface="Noto Serif"/>
              </a:rPr>
              <a:t>consens, </a:t>
            </a:r>
            <a:r>
              <a:rPr sz="2400" spc="15" dirty="0">
                <a:latin typeface="Noto Serif"/>
                <a:cs typeface="Noto Serif"/>
              </a:rPr>
              <a:t>de </a:t>
            </a:r>
            <a:r>
              <a:rPr sz="2400" spc="-50" dirty="0">
                <a:latin typeface="Noto Serif"/>
                <a:cs typeface="Noto Serif"/>
              </a:rPr>
              <a:t>către  </a:t>
            </a:r>
            <a:r>
              <a:rPr sz="2400" spc="-35" dirty="0">
                <a:latin typeface="Noto Serif"/>
                <a:cs typeface="Noto Serif"/>
              </a:rPr>
              <a:t>cele </a:t>
            </a:r>
            <a:r>
              <a:rPr sz="2400" spc="-25" dirty="0">
                <a:latin typeface="Noto Serif"/>
                <a:cs typeface="Noto Serif"/>
              </a:rPr>
              <a:t>două </a:t>
            </a:r>
            <a:r>
              <a:rPr sz="2400" spc="-50" dirty="0">
                <a:latin typeface="Noto Serif"/>
                <a:cs typeface="Noto Serif"/>
              </a:rPr>
              <a:t>cadre</a:t>
            </a:r>
            <a:r>
              <a:rPr sz="2400" spc="-229" dirty="0">
                <a:latin typeface="Noto Serif"/>
                <a:cs typeface="Noto Serif"/>
              </a:rPr>
              <a:t> </a:t>
            </a:r>
            <a:r>
              <a:rPr sz="2400" spc="-60" dirty="0">
                <a:latin typeface="Noto Serif"/>
                <a:cs typeface="Noto Serif"/>
              </a:rPr>
              <a:t>didactice.</a:t>
            </a:r>
            <a:endParaRPr sz="2400" dirty="0">
              <a:latin typeface="Noto Serif"/>
              <a:cs typeface="Noto Serif"/>
            </a:endParaRPr>
          </a:p>
          <a:p>
            <a:pPr marL="12700" marR="6985" algn="just">
              <a:lnSpc>
                <a:spcPts val="1950"/>
              </a:lnSpc>
              <a:spcBef>
                <a:spcPts val="1950"/>
              </a:spcBef>
              <a:buAutoNum type="alphaLcParenR" startAt="2"/>
              <a:tabLst>
                <a:tab pos="286385" algn="l"/>
              </a:tabLst>
            </a:pPr>
            <a:r>
              <a:rPr lang="ro-RO" sz="2400" spc="-130" dirty="0">
                <a:latin typeface="Noto Serif"/>
                <a:cs typeface="Noto Serif"/>
              </a:rPr>
              <a:t>  </a:t>
            </a:r>
            <a:r>
              <a:rPr sz="2400" spc="-130" dirty="0" err="1">
                <a:latin typeface="Noto Serif"/>
                <a:cs typeface="Noto Serif"/>
              </a:rPr>
              <a:t>În</a:t>
            </a:r>
            <a:r>
              <a:rPr sz="2400" spc="-130" dirty="0">
                <a:latin typeface="Noto Serif"/>
                <a:cs typeface="Noto Serif"/>
              </a:rPr>
              <a:t> </a:t>
            </a:r>
            <a:r>
              <a:rPr sz="2400" spc="-80" dirty="0" err="1">
                <a:latin typeface="Noto Serif"/>
                <a:cs typeface="Noto Serif"/>
              </a:rPr>
              <a:t>cazul</a:t>
            </a:r>
            <a:r>
              <a:rPr lang="ro-RO" sz="2400" spc="-80" dirty="0">
                <a:latin typeface="Noto Serif"/>
                <a:cs typeface="Noto Serif"/>
              </a:rPr>
              <a:t> </a:t>
            </a:r>
            <a:r>
              <a:rPr sz="2400" spc="-80" dirty="0" err="1">
                <a:latin typeface="Noto Serif"/>
                <a:cs typeface="Noto Serif"/>
              </a:rPr>
              <a:t>acceptării</a:t>
            </a:r>
            <a:r>
              <a:rPr sz="2400" spc="-80" dirty="0">
                <a:latin typeface="Noto Serif"/>
                <a:cs typeface="Noto Serif"/>
              </a:rPr>
              <a:t> </a:t>
            </a:r>
            <a:r>
              <a:rPr sz="2400" spc="-50" dirty="0">
                <a:latin typeface="Noto Serif"/>
                <a:cs typeface="Noto Serif"/>
              </a:rPr>
              <a:t>contestaţiei, </a:t>
            </a:r>
            <a:r>
              <a:rPr sz="2400" spc="-80" dirty="0">
                <a:latin typeface="Noto Serif"/>
                <a:cs typeface="Noto Serif"/>
              </a:rPr>
              <a:t>directorul </a:t>
            </a:r>
            <a:r>
              <a:rPr sz="2400" spc="-70" dirty="0">
                <a:latin typeface="Noto Serif"/>
                <a:cs typeface="Noto Serif"/>
              </a:rPr>
              <a:t>anulează </a:t>
            </a:r>
            <a:r>
              <a:rPr sz="2400" spc="-30" dirty="0">
                <a:latin typeface="Noto Serif"/>
                <a:cs typeface="Noto Serif"/>
              </a:rPr>
              <a:t>nota </a:t>
            </a:r>
            <a:r>
              <a:rPr sz="2400" spc="-55" dirty="0">
                <a:latin typeface="Noto Serif"/>
                <a:cs typeface="Noto Serif"/>
              </a:rPr>
              <a:t>obţinută </a:t>
            </a:r>
            <a:r>
              <a:rPr sz="2400" spc="-110" dirty="0">
                <a:latin typeface="Noto Serif"/>
                <a:cs typeface="Noto Serif"/>
              </a:rPr>
              <a:t>în </a:t>
            </a:r>
            <a:r>
              <a:rPr sz="2400" spc="-75" dirty="0">
                <a:latin typeface="Noto Serif"/>
                <a:cs typeface="Noto Serif"/>
              </a:rPr>
              <a:t>urma </a:t>
            </a:r>
            <a:r>
              <a:rPr sz="2400" spc="-110" dirty="0">
                <a:latin typeface="Noto Serif"/>
                <a:cs typeface="Noto Serif"/>
              </a:rPr>
              <a:t>evaluării </a:t>
            </a:r>
            <a:r>
              <a:rPr sz="2400" spc="-90" dirty="0">
                <a:latin typeface="Noto Serif"/>
                <a:cs typeface="Noto Serif"/>
              </a:rPr>
              <a:t>iniţiale.  </a:t>
            </a:r>
            <a:r>
              <a:rPr sz="2400" spc="-80" dirty="0">
                <a:latin typeface="Noto Serif"/>
                <a:cs typeface="Noto Serif"/>
              </a:rPr>
              <a:t>Directorul </a:t>
            </a:r>
            <a:r>
              <a:rPr sz="2400" spc="-40" dirty="0">
                <a:latin typeface="Noto Serif"/>
                <a:cs typeface="Noto Serif"/>
              </a:rPr>
              <a:t>trece </a:t>
            </a:r>
            <a:r>
              <a:rPr sz="2400" spc="-30" dirty="0">
                <a:latin typeface="Noto Serif"/>
                <a:cs typeface="Noto Serif"/>
              </a:rPr>
              <a:t>nota </a:t>
            </a:r>
            <a:r>
              <a:rPr sz="2400" spc="-50" dirty="0">
                <a:latin typeface="Noto Serif"/>
                <a:cs typeface="Noto Serif"/>
              </a:rPr>
              <a:t>acordată </a:t>
            </a:r>
            <a:r>
              <a:rPr sz="2400" spc="-110" dirty="0">
                <a:latin typeface="Noto Serif"/>
                <a:cs typeface="Noto Serif"/>
              </a:rPr>
              <a:t>în </a:t>
            </a:r>
            <a:r>
              <a:rPr sz="2400" spc="-75" dirty="0">
                <a:latin typeface="Noto Serif"/>
                <a:cs typeface="Noto Serif"/>
              </a:rPr>
              <a:t>urma </a:t>
            </a:r>
            <a:r>
              <a:rPr sz="2400" spc="-50" dirty="0">
                <a:latin typeface="Noto Serif"/>
                <a:cs typeface="Noto Serif"/>
              </a:rPr>
              <a:t>contestaţiei, </a:t>
            </a:r>
            <a:r>
              <a:rPr sz="2400" spc="-75" dirty="0">
                <a:latin typeface="Noto Serif"/>
                <a:cs typeface="Noto Serif"/>
              </a:rPr>
              <a:t>autentifică </a:t>
            </a:r>
            <a:r>
              <a:rPr sz="2400" spc="-60" dirty="0">
                <a:latin typeface="Noto Serif"/>
                <a:cs typeface="Noto Serif"/>
              </a:rPr>
              <a:t>schimbarea </a:t>
            </a:r>
            <a:r>
              <a:rPr sz="2400" spc="-105" dirty="0">
                <a:latin typeface="Noto Serif"/>
                <a:cs typeface="Noto Serif"/>
              </a:rPr>
              <a:t>prin </a:t>
            </a:r>
            <a:r>
              <a:rPr sz="2400" spc="-50" dirty="0">
                <a:latin typeface="Noto Serif"/>
                <a:cs typeface="Noto Serif"/>
              </a:rPr>
              <a:t>semnătură </a:t>
            </a:r>
            <a:r>
              <a:rPr sz="2400" spc="-55" dirty="0">
                <a:latin typeface="Noto Serif"/>
                <a:cs typeface="Noto Serif"/>
              </a:rPr>
              <a:t>şi  </a:t>
            </a:r>
            <a:r>
              <a:rPr sz="2400" spc="-80" dirty="0">
                <a:latin typeface="Noto Serif"/>
                <a:cs typeface="Noto Serif"/>
              </a:rPr>
              <a:t>aplică </a:t>
            </a:r>
            <a:r>
              <a:rPr sz="2400" spc="-65" dirty="0">
                <a:latin typeface="Noto Serif"/>
                <a:cs typeface="Noto Serif"/>
              </a:rPr>
              <a:t>ştampila </a:t>
            </a:r>
            <a:r>
              <a:rPr sz="2400" spc="-100" dirty="0">
                <a:latin typeface="Noto Serif"/>
                <a:cs typeface="Noto Serif"/>
              </a:rPr>
              <a:t>unităţii </a:t>
            </a:r>
            <a:r>
              <a:rPr sz="2400" spc="15" dirty="0">
                <a:latin typeface="Noto Serif"/>
                <a:cs typeface="Noto Serif"/>
              </a:rPr>
              <a:t>de</a:t>
            </a:r>
            <a:r>
              <a:rPr sz="2400" spc="-135" dirty="0">
                <a:latin typeface="Noto Serif"/>
                <a:cs typeface="Noto Serif"/>
              </a:rPr>
              <a:t> </a:t>
            </a:r>
            <a:r>
              <a:rPr sz="2400" spc="-75" dirty="0">
                <a:latin typeface="Noto Serif"/>
                <a:cs typeface="Noto Serif"/>
              </a:rPr>
              <a:t>învăţământ.</a:t>
            </a:r>
            <a:endParaRPr sz="2400" dirty="0">
              <a:latin typeface="Noto Serif"/>
              <a:cs typeface="Noto Serif"/>
            </a:endParaRPr>
          </a:p>
          <a:p>
            <a:pPr marL="271145" indent="-259079" algn="just">
              <a:lnSpc>
                <a:spcPct val="100000"/>
              </a:lnSpc>
              <a:spcBef>
                <a:spcPts val="1560"/>
              </a:spcBef>
              <a:buAutoNum type="alphaLcParenR" startAt="6"/>
              <a:tabLst>
                <a:tab pos="271780" algn="l"/>
              </a:tabLst>
            </a:pPr>
            <a:r>
              <a:rPr sz="2400" spc="-105" dirty="0">
                <a:latin typeface="Noto Serif"/>
                <a:cs typeface="Noto Serif"/>
              </a:rPr>
              <a:t>Calificativul </a:t>
            </a:r>
            <a:r>
              <a:rPr sz="2400" spc="-20" dirty="0">
                <a:latin typeface="Noto Serif"/>
                <a:cs typeface="Noto Serif"/>
              </a:rPr>
              <a:t>sau </a:t>
            </a:r>
            <a:r>
              <a:rPr sz="2400" spc="-30" dirty="0">
                <a:latin typeface="Noto Serif"/>
                <a:cs typeface="Noto Serif"/>
              </a:rPr>
              <a:t>nota </a:t>
            </a:r>
            <a:r>
              <a:rPr sz="2400" spc="-55" dirty="0">
                <a:latin typeface="Noto Serif"/>
                <a:cs typeface="Noto Serif"/>
              </a:rPr>
              <a:t>obţinută </a:t>
            </a:r>
            <a:r>
              <a:rPr sz="2400" spc="-110" dirty="0">
                <a:latin typeface="Noto Serif"/>
                <a:cs typeface="Noto Serif"/>
              </a:rPr>
              <a:t>în </a:t>
            </a:r>
            <a:r>
              <a:rPr sz="2400" spc="-75" dirty="0">
                <a:latin typeface="Noto Serif"/>
                <a:cs typeface="Noto Serif"/>
              </a:rPr>
              <a:t>urma </a:t>
            </a:r>
            <a:r>
              <a:rPr sz="2400" spc="-50" dirty="0">
                <a:latin typeface="Noto Serif"/>
                <a:cs typeface="Noto Serif"/>
              </a:rPr>
              <a:t>contestaţiei</a:t>
            </a:r>
            <a:r>
              <a:rPr sz="2400" spc="-270" dirty="0">
                <a:latin typeface="Noto Serif"/>
                <a:cs typeface="Noto Serif"/>
              </a:rPr>
              <a:t> </a:t>
            </a:r>
            <a:r>
              <a:rPr sz="2400" spc="-85" dirty="0">
                <a:latin typeface="Noto Serif"/>
                <a:cs typeface="Noto Serif"/>
              </a:rPr>
              <a:t>-definitivă.</a:t>
            </a:r>
            <a:endParaRPr sz="2400" dirty="0">
              <a:latin typeface="Noto Serif"/>
              <a:cs typeface="Noto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0" y="10287000"/>
                </a:moveTo>
                <a:lnTo>
                  <a:pt x="9144000" y="10287000"/>
                </a:lnTo>
                <a:lnTo>
                  <a:pt x="9144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61A2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0287000"/>
          </a:xfrm>
          <a:custGeom>
            <a:avLst/>
            <a:gdLst/>
            <a:ahLst/>
            <a:cxnLst/>
            <a:rect l="l" t="t" r="r" b="b"/>
            <a:pathLst>
              <a:path w="9144000" h="10287000">
                <a:moveTo>
                  <a:pt x="9144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10287000"/>
                </a:lnTo>
                <a:close/>
              </a:path>
            </a:pathLst>
          </a:custGeom>
          <a:solidFill>
            <a:srgbClr val="DE67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2272" y="3659628"/>
            <a:ext cx="8090727" cy="2776220"/>
          </a:xfrm>
          <a:prstGeom prst="rect">
            <a:avLst/>
          </a:prstGeom>
        </p:spPr>
        <p:txBody>
          <a:bodyPr vert="horz" wrap="square" lIns="0" tIns="299720" rIns="0" bIns="0" rtlCol="0">
            <a:spAutoFit/>
          </a:bodyPr>
          <a:lstStyle/>
          <a:p>
            <a:pPr marL="250825" marR="5080" indent="165735">
              <a:lnSpc>
                <a:spcPct val="72800"/>
              </a:lnSpc>
              <a:spcBef>
                <a:spcPts val="2360"/>
              </a:spcBef>
            </a:pPr>
            <a:r>
              <a:rPr sz="6950" spc="-875" dirty="0">
                <a:solidFill>
                  <a:srgbClr val="FFFFFF"/>
                </a:solidFill>
                <a:latin typeface="Arial"/>
                <a:cs typeface="Arial"/>
              </a:rPr>
              <a:t>ORDIN </a:t>
            </a:r>
            <a:r>
              <a:rPr sz="6950" spc="11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5800" spc="110" dirty="0">
                <a:solidFill>
                  <a:srgbClr val="FFFFFF"/>
                </a:solidFill>
                <a:latin typeface="DejaVu Sans Condensed"/>
                <a:cs typeface="DejaVu Sans Condensed"/>
              </a:rPr>
              <a:t>r</a:t>
            </a:r>
            <a:r>
              <a:rPr sz="5800" spc="11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5800" spc="110" dirty="0">
                <a:solidFill>
                  <a:srgbClr val="FFFFFF"/>
                </a:solidFill>
                <a:latin typeface="DejaVu Sans Condensed"/>
                <a:cs typeface="DejaVu Sans Condensed"/>
              </a:rPr>
              <a:t>5248</a:t>
            </a:r>
            <a:r>
              <a:rPr sz="5800" spc="11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5800" spc="110" dirty="0">
                <a:solidFill>
                  <a:srgbClr val="FFFFFF"/>
                </a:solidFill>
                <a:latin typeface="DejaVu Sans Condensed"/>
                <a:cs typeface="DejaVu Sans Condensed"/>
              </a:rPr>
              <a:t>2011  </a:t>
            </a:r>
            <a:r>
              <a:rPr sz="6950" spc="-875" dirty="0">
                <a:solidFill>
                  <a:srgbClr val="FFFFFF"/>
                </a:solidFill>
                <a:latin typeface="Arial"/>
                <a:cs typeface="Arial"/>
              </a:rPr>
              <a:t>ORDIN </a:t>
            </a:r>
            <a:r>
              <a:rPr sz="6950" spc="-4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5800" spc="-45" dirty="0">
                <a:solidFill>
                  <a:srgbClr val="FFFFFF"/>
                </a:solidFill>
                <a:latin typeface="DejaVu Sans Condensed"/>
                <a:cs typeface="DejaVu Sans Condensed"/>
              </a:rPr>
              <a:t>r</a:t>
            </a:r>
            <a:r>
              <a:rPr sz="5800" spc="-4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sz="5800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800" spc="180" dirty="0">
                <a:solidFill>
                  <a:srgbClr val="FFFFFF"/>
                </a:solidFill>
                <a:latin typeface="DejaVu Sans Condensed"/>
                <a:cs typeface="DejaVu Sans Condensed"/>
              </a:rPr>
              <a:t>4093</a:t>
            </a:r>
            <a:r>
              <a:rPr sz="5800" spc="18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5800" spc="180" dirty="0">
                <a:solidFill>
                  <a:srgbClr val="FFFFFF"/>
                </a:solidFill>
                <a:latin typeface="DejaVu Sans Condensed"/>
                <a:cs typeface="DejaVu Sans Condensed"/>
              </a:rPr>
              <a:t>2017</a:t>
            </a:r>
            <a:endParaRPr sz="5800" dirty="0">
              <a:latin typeface="DejaVu Sans Condensed"/>
              <a:cs typeface="DejaVu Sans Condensed"/>
            </a:endParaRPr>
          </a:p>
          <a:p>
            <a:pPr marL="12700">
              <a:lnSpc>
                <a:spcPct val="100000"/>
              </a:lnSpc>
              <a:spcBef>
                <a:spcPts val="4130"/>
              </a:spcBef>
            </a:pPr>
            <a:r>
              <a:rPr sz="2600" spc="-120" dirty="0">
                <a:solidFill>
                  <a:srgbClr val="FFFFFF"/>
                </a:solidFill>
                <a:latin typeface="Noto Serif"/>
                <a:cs typeface="Noto Serif"/>
              </a:rPr>
              <a:t>privind </a:t>
            </a:r>
            <a:r>
              <a:rPr sz="2600" spc="-60" dirty="0">
                <a:solidFill>
                  <a:srgbClr val="FFFFFF"/>
                </a:solidFill>
                <a:latin typeface="Noto Serif"/>
                <a:cs typeface="Noto Serif"/>
              </a:rPr>
              <a:t>Programul </a:t>
            </a:r>
            <a:r>
              <a:rPr sz="2600" b="1" i="1" dirty="0">
                <a:solidFill>
                  <a:srgbClr val="FFFFFF"/>
                </a:solidFill>
                <a:latin typeface="Noto Sans"/>
                <a:cs typeface="Noto Sans"/>
              </a:rPr>
              <a:t>A </a:t>
            </a:r>
            <a:r>
              <a:rPr sz="2600" b="1" i="1" spc="-5" dirty="0">
                <a:solidFill>
                  <a:srgbClr val="FFFFFF"/>
                </a:solidFill>
                <a:latin typeface="Noto Sans"/>
                <a:cs typeface="Noto Sans"/>
              </a:rPr>
              <a:t>doua</a:t>
            </a:r>
            <a:r>
              <a:rPr sz="2600" b="1" i="1" spc="150" dirty="0">
                <a:solidFill>
                  <a:srgbClr val="FFFFFF"/>
                </a:solidFill>
                <a:latin typeface="Noto Sans"/>
                <a:cs typeface="Noto Sans"/>
              </a:rPr>
              <a:t> </a:t>
            </a:r>
            <a:r>
              <a:rPr sz="2600" b="1" i="1" spc="-5" dirty="0">
                <a:solidFill>
                  <a:srgbClr val="FFFFFF"/>
                </a:solidFill>
                <a:latin typeface="Noto Sans"/>
                <a:cs typeface="Noto Sans"/>
              </a:rPr>
              <a:t>șansă</a:t>
            </a:r>
            <a:endParaRPr sz="2600" dirty="0">
              <a:latin typeface="Noto Sans"/>
              <a:cs typeface="Noto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40240" y="952500"/>
            <a:ext cx="8214359" cy="67480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504"/>
              </a:lnSpc>
              <a:spcBef>
                <a:spcPts val="105"/>
              </a:spcBef>
            </a:pPr>
            <a:r>
              <a:rPr sz="3400" b="1" spc="-380" dirty="0">
                <a:latin typeface="Arial"/>
                <a:cs typeface="Arial"/>
              </a:rPr>
              <a:t>ROFUIP</a:t>
            </a:r>
            <a:r>
              <a:rPr sz="2850" b="1" spc="-380" dirty="0">
                <a:latin typeface="Arial"/>
                <a:cs typeface="Arial"/>
              </a:rPr>
              <a:t>:</a:t>
            </a:r>
            <a:endParaRPr sz="2850" b="1" dirty="0">
              <a:latin typeface="Arial"/>
              <a:cs typeface="Arial"/>
            </a:endParaRPr>
          </a:p>
          <a:p>
            <a:pPr marL="12700" marR="5080" indent="-635" algn="ctr">
              <a:lnSpc>
                <a:spcPct val="71700"/>
              </a:lnSpc>
              <a:spcBef>
                <a:spcPts val="575"/>
              </a:spcBef>
            </a:pPr>
            <a:r>
              <a:rPr sz="4000" spc="-4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4000" spc="-45" dirty="0">
                <a:solidFill>
                  <a:srgbClr val="C00000"/>
                </a:solidFill>
                <a:latin typeface="DejaVu Sans Condensed"/>
                <a:cs typeface="DejaVu Sans Condensed"/>
              </a:rPr>
              <a:t>rt</a:t>
            </a:r>
            <a:r>
              <a:rPr sz="4000" spc="-4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4000" spc="-2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spc="45" dirty="0">
                <a:solidFill>
                  <a:srgbClr val="C00000"/>
                </a:solidFill>
                <a:latin typeface="DejaVu Sans Condensed"/>
                <a:cs typeface="DejaVu Sans Condensed"/>
              </a:rPr>
              <a:t>124</a:t>
            </a:r>
            <a:r>
              <a:rPr sz="4000" spc="-250" dirty="0">
                <a:solidFill>
                  <a:srgbClr val="C00000"/>
                </a:solidFill>
                <a:latin typeface="DejaVu Sans Condensed"/>
                <a:cs typeface="DejaVu Sans Condensed"/>
              </a:rPr>
              <a:t> </a:t>
            </a:r>
            <a:r>
              <a:rPr sz="4000" spc="-95" dirty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sz="4000" spc="-95" dirty="0">
                <a:solidFill>
                  <a:srgbClr val="C00000"/>
                </a:solidFill>
                <a:latin typeface="DejaVu Sans Condensed"/>
                <a:cs typeface="DejaVu Sans Condensed"/>
              </a:rPr>
              <a:t>2</a:t>
            </a:r>
            <a:r>
              <a:rPr sz="4000" spc="-95" dirty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r>
              <a:rPr sz="4000" spc="-2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spc="-290" dirty="0">
                <a:latin typeface="Arial"/>
                <a:cs typeface="Arial"/>
              </a:rPr>
              <a:t>Pe</a:t>
            </a:r>
            <a:r>
              <a:rPr sz="4000" spc="-290" dirty="0">
                <a:latin typeface="DejaVu Sans Condensed"/>
                <a:cs typeface="DejaVu Sans Condensed"/>
              </a:rPr>
              <a:t>rs</a:t>
            </a:r>
            <a:r>
              <a:rPr sz="4000" spc="-290" dirty="0">
                <a:latin typeface="Arial"/>
                <a:cs typeface="Arial"/>
              </a:rPr>
              <a:t>oanele</a:t>
            </a:r>
            <a:r>
              <a:rPr sz="4000" spc="-380" dirty="0">
                <a:latin typeface="Arial"/>
                <a:cs typeface="Arial"/>
              </a:rPr>
              <a:t> </a:t>
            </a:r>
            <a:r>
              <a:rPr sz="4000" spc="-254" dirty="0">
                <a:latin typeface="Arial"/>
                <a:cs typeface="Arial"/>
              </a:rPr>
              <a:t>ca</a:t>
            </a:r>
            <a:r>
              <a:rPr sz="4000" spc="-254" dirty="0">
                <a:latin typeface="DejaVu Sans Condensed"/>
                <a:cs typeface="DejaVu Sans Condensed"/>
              </a:rPr>
              <a:t>r</a:t>
            </a:r>
            <a:r>
              <a:rPr sz="4000" spc="-254" dirty="0">
                <a:latin typeface="Arial"/>
                <a:cs typeface="Arial"/>
              </a:rPr>
              <a:t>e</a:t>
            </a:r>
            <a:r>
              <a:rPr sz="4000" spc="-375" dirty="0">
                <a:latin typeface="Arial"/>
                <a:cs typeface="Arial"/>
              </a:rPr>
              <a:t> </a:t>
            </a:r>
            <a:r>
              <a:rPr sz="4000" spc="-175" dirty="0">
                <a:latin typeface="Arial"/>
                <a:cs typeface="Arial"/>
              </a:rPr>
              <a:t>a</a:t>
            </a:r>
            <a:r>
              <a:rPr sz="4000" spc="-175" dirty="0">
                <a:latin typeface="DejaVu Sans Condensed"/>
                <a:cs typeface="DejaVu Sans Condensed"/>
              </a:rPr>
              <a:t>u</a:t>
            </a:r>
            <a:r>
              <a:rPr sz="4000" spc="-250" dirty="0">
                <a:latin typeface="DejaVu Sans Condensed"/>
                <a:cs typeface="DejaVu Sans Condensed"/>
              </a:rPr>
              <a:t> </a:t>
            </a:r>
            <a:r>
              <a:rPr sz="4000" spc="-204" dirty="0">
                <a:latin typeface="Arial"/>
                <a:cs typeface="Arial"/>
              </a:rPr>
              <a:t>depă</a:t>
            </a:r>
            <a:r>
              <a:rPr sz="4000" spc="-204" dirty="0">
                <a:latin typeface="DejaVu Sans Condensed"/>
                <a:cs typeface="DejaVu Sans Condensed"/>
              </a:rPr>
              <a:t>ş</a:t>
            </a:r>
            <a:r>
              <a:rPr sz="4000" spc="-204" dirty="0">
                <a:latin typeface="Arial"/>
                <a:cs typeface="Arial"/>
              </a:rPr>
              <a:t>i</a:t>
            </a:r>
            <a:r>
              <a:rPr sz="4000" spc="-204" dirty="0">
                <a:latin typeface="DejaVu Sans Condensed"/>
                <a:cs typeface="DejaVu Sans Condensed"/>
              </a:rPr>
              <a:t>t</a:t>
            </a:r>
            <a:r>
              <a:rPr sz="4000" spc="-245" dirty="0">
                <a:latin typeface="DejaVu Sans Condensed"/>
                <a:cs typeface="DejaVu Sans Condensed"/>
              </a:rPr>
              <a:t> </a:t>
            </a:r>
            <a:r>
              <a:rPr sz="4000" spc="-120" dirty="0">
                <a:latin typeface="Arial"/>
                <a:cs typeface="Arial"/>
              </a:rPr>
              <a:t>c</a:t>
            </a:r>
            <a:r>
              <a:rPr sz="4000" spc="-120" dirty="0">
                <a:latin typeface="DejaVu Sans Condensed"/>
                <a:cs typeface="DejaVu Sans Condensed"/>
              </a:rPr>
              <a:t>u</a:t>
            </a:r>
            <a:r>
              <a:rPr sz="4000" spc="-250" dirty="0">
                <a:latin typeface="DejaVu Sans Condensed"/>
                <a:cs typeface="DejaVu Sans Condensed"/>
              </a:rPr>
              <a:t> </a:t>
            </a:r>
            <a:r>
              <a:rPr sz="4000" spc="-260" dirty="0">
                <a:latin typeface="Arial"/>
                <a:cs typeface="Arial"/>
              </a:rPr>
              <a:t>mai  </a:t>
            </a:r>
            <a:r>
              <a:rPr sz="4000" spc="-70" dirty="0">
                <a:latin typeface="Arial"/>
                <a:cs typeface="Arial"/>
              </a:rPr>
              <a:t>m</a:t>
            </a:r>
            <a:r>
              <a:rPr sz="4000" spc="-70" dirty="0">
                <a:latin typeface="DejaVu Sans Condensed"/>
                <a:cs typeface="DejaVu Sans Condensed"/>
              </a:rPr>
              <a:t>u</a:t>
            </a:r>
            <a:r>
              <a:rPr sz="4000" spc="-70" dirty="0">
                <a:latin typeface="Arial"/>
                <a:cs typeface="Arial"/>
              </a:rPr>
              <a:t>l</a:t>
            </a:r>
            <a:r>
              <a:rPr sz="4000" spc="-70" dirty="0">
                <a:latin typeface="DejaVu Sans Condensed"/>
                <a:cs typeface="DejaVu Sans Condensed"/>
              </a:rPr>
              <a:t>t</a:t>
            </a:r>
            <a:r>
              <a:rPr sz="4000" spc="-254" dirty="0">
                <a:latin typeface="DejaVu Sans Condensed"/>
                <a:cs typeface="DejaVu Sans Condensed"/>
              </a:rPr>
              <a:t> </a:t>
            </a:r>
            <a:r>
              <a:rPr sz="4000" spc="-300" dirty="0">
                <a:latin typeface="Arial"/>
                <a:cs typeface="Arial"/>
              </a:rPr>
              <a:t>de</a:t>
            </a:r>
            <a:r>
              <a:rPr sz="4000" spc="-380" dirty="0">
                <a:latin typeface="Arial"/>
                <a:cs typeface="Arial"/>
              </a:rPr>
              <a:t> </a:t>
            </a:r>
            <a:r>
              <a:rPr sz="4000" spc="-110" dirty="0">
                <a:latin typeface="Arial"/>
                <a:cs typeface="Arial"/>
              </a:rPr>
              <a:t>pa</a:t>
            </a:r>
            <a:r>
              <a:rPr sz="4000" spc="-110" dirty="0">
                <a:latin typeface="DejaVu Sans Condensed"/>
                <a:cs typeface="DejaVu Sans Condensed"/>
              </a:rPr>
              <a:t>tru</a:t>
            </a:r>
            <a:r>
              <a:rPr sz="4000" spc="-250" dirty="0">
                <a:latin typeface="DejaVu Sans Condensed"/>
                <a:cs typeface="DejaVu Sans Condensed"/>
              </a:rPr>
              <a:t> </a:t>
            </a:r>
            <a:r>
              <a:rPr sz="4000" spc="-229" dirty="0">
                <a:latin typeface="Arial"/>
                <a:cs typeface="Arial"/>
              </a:rPr>
              <a:t>ani</a:t>
            </a:r>
            <a:r>
              <a:rPr sz="4000" spc="-380" dirty="0">
                <a:latin typeface="Arial"/>
                <a:cs typeface="Arial"/>
              </a:rPr>
              <a:t> </a:t>
            </a:r>
            <a:r>
              <a:rPr sz="4000" spc="-155" dirty="0">
                <a:latin typeface="DejaVu Sans Condensed"/>
                <a:cs typeface="DejaVu Sans Condensed"/>
              </a:rPr>
              <a:t>v</a:t>
            </a:r>
            <a:r>
              <a:rPr sz="4000" spc="-155" dirty="0">
                <a:latin typeface="Arial"/>
                <a:cs typeface="Arial"/>
              </a:rPr>
              <a:t>â</a:t>
            </a:r>
            <a:r>
              <a:rPr sz="4000" spc="-155" dirty="0">
                <a:latin typeface="DejaVu Sans Condensed"/>
                <a:cs typeface="DejaVu Sans Condensed"/>
              </a:rPr>
              <a:t>rst</a:t>
            </a:r>
            <a:r>
              <a:rPr sz="4000" spc="-155" dirty="0">
                <a:latin typeface="Arial"/>
                <a:cs typeface="Arial"/>
              </a:rPr>
              <a:t>a</a:t>
            </a:r>
            <a:r>
              <a:rPr sz="4000" spc="-380" dirty="0">
                <a:latin typeface="Arial"/>
                <a:cs typeface="Arial"/>
              </a:rPr>
              <a:t> </a:t>
            </a:r>
            <a:r>
              <a:rPr sz="4000" spc="-204" dirty="0">
                <a:latin typeface="Arial"/>
                <a:cs typeface="Arial"/>
              </a:rPr>
              <a:t>cla</a:t>
            </a:r>
            <a:r>
              <a:rPr sz="4000" spc="-204" dirty="0">
                <a:latin typeface="DejaVu Sans Condensed"/>
                <a:cs typeface="DejaVu Sans Condensed"/>
              </a:rPr>
              <a:t>s</a:t>
            </a:r>
            <a:r>
              <a:rPr sz="4000" spc="-204" dirty="0">
                <a:latin typeface="Arial"/>
                <a:cs typeface="Arial"/>
              </a:rPr>
              <a:t>ei</a:t>
            </a:r>
            <a:r>
              <a:rPr sz="4000" spc="-380" dirty="0">
                <a:latin typeface="Arial"/>
                <a:cs typeface="Arial"/>
              </a:rPr>
              <a:t> </a:t>
            </a:r>
            <a:r>
              <a:rPr sz="4000" spc="-235" dirty="0">
                <a:latin typeface="Arial"/>
                <a:cs typeface="Arial"/>
              </a:rPr>
              <a:t>în</a:t>
            </a:r>
            <a:r>
              <a:rPr sz="4000" spc="-380" dirty="0">
                <a:latin typeface="Arial"/>
                <a:cs typeface="Arial"/>
              </a:rPr>
              <a:t> </a:t>
            </a:r>
            <a:r>
              <a:rPr sz="4000" spc="-254" dirty="0">
                <a:latin typeface="Arial"/>
                <a:cs typeface="Arial"/>
              </a:rPr>
              <a:t>ca</a:t>
            </a:r>
            <a:r>
              <a:rPr sz="4000" spc="-254" dirty="0">
                <a:latin typeface="DejaVu Sans Condensed"/>
                <a:cs typeface="DejaVu Sans Condensed"/>
              </a:rPr>
              <a:t>r</a:t>
            </a:r>
            <a:r>
              <a:rPr sz="4000" spc="-254" dirty="0">
                <a:latin typeface="Arial"/>
                <a:cs typeface="Arial"/>
              </a:rPr>
              <a:t>e</a:t>
            </a:r>
            <a:r>
              <a:rPr sz="4000" spc="-380" dirty="0">
                <a:latin typeface="Arial"/>
                <a:cs typeface="Arial"/>
              </a:rPr>
              <a:t> </a:t>
            </a:r>
            <a:r>
              <a:rPr sz="4000" spc="-170" dirty="0">
                <a:latin typeface="Arial"/>
                <a:cs typeface="Arial"/>
              </a:rPr>
              <a:t>p</a:t>
            </a:r>
            <a:r>
              <a:rPr sz="4000" spc="-170" dirty="0">
                <a:latin typeface="DejaVu Sans Condensed"/>
                <a:cs typeface="DejaVu Sans Condensed"/>
              </a:rPr>
              <a:t>ut</a:t>
            </a:r>
            <a:r>
              <a:rPr sz="4000" spc="-170" dirty="0">
                <a:latin typeface="Arial"/>
                <a:cs typeface="Arial"/>
              </a:rPr>
              <a:t>ea</a:t>
            </a:r>
            <a:r>
              <a:rPr sz="4000" spc="-170" dirty="0">
                <a:latin typeface="DejaVu Sans Condensed"/>
                <a:cs typeface="DejaVu Sans Condensed"/>
              </a:rPr>
              <a:t>u</a:t>
            </a:r>
            <a:r>
              <a:rPr sz="4000" spc="-250" dirty="0">
                <a:latin typeface="DejaVu Sans Condensed"/>
                <a:cs typeface="DejaVu Sans Condensed"/>
              </a:rPr>
              <a:t> </a:t>
            </a:r>
            <a:r>
              <a:rPr sz="4000" dirty="0">
                <a:latin typeface="Arial"/>
                <a:cs typeface="Arial"/>
              </a:rPr>
              <a:t>fi  </a:t>
            </a:r>
            <a:r>
              <a:rPr sz="4000" spc="-175" dirty="0">
                <a:latin typeface="Arial"/>
                <a:cs typeface="Arial"/>
              </a:rPr>
              <a:t>în</a:t>
            </a:r>
            <a:r>
              <a:rPr sz="4000" spc="-175" dirty="0">
                <a:latin typeface="DejaVu Sans Condensed"/>
                <a:cs typeface="DejaVu Sans Condensed"/>
              </a:rPr>
              <a:t>s</a:t>
            </a:r>
            <a:r>
              <a:rPr sz="4000" spc="-175" dirty="0">
                <a:latin typeface="Arial"/>
                <a:cs typeface="Arial"/>
              </a:rPr>
              <a:t>c</a:t>
            </a:r>
            <a:r>
              <a:rPr sz="4000" spc="-175" dirty="0">
                <a:latin typeface="DejaVu Sans Condensed"/>
                <a:cs typeface="DejaVu Sans Condensed"/>
              </a:rPr>
              <a:t>r</a:t>
            </a:r>
            <a:r>
              <a:rPr sz="4000" spc="-175" dirty="0">
                <a:latin typeface="Arial"/>
                <a:cs typeface="Arial"/>
              </a:rPr>
              <a:t>i</a:t>
            </a:r>
            <a:r>
              <a:rPr sz="4000" spc="-175" dirty="0">
                <a:latin typeface="DejaVu Sans Condensed"/>
                <a:cs typeface="DejaVu Sans Condensed"/>
              </a:rPr>
              <a:t>s</a:t>
            </a:r>
            <a:r>
              <a:rPr sz="4000" spc="-175" dirty="0">
                <a:latin typeface="Arial"/>
                <a:cs typeface="Arial"/>
              </a:rPr>
              <a:t>e </a:t>
            </a:r>
            <a:r>
              <a:rPr sz="4000" spc="-35" dirty="0">
                <a:latin typeface="DejaVu Sans Condensed"/>
                <a:cs typeface="DejaVu Sans Condensed"/>
              </a:rPr>
              <a:t>ş</a:t>
            </a:r>
            <a:r>
              <a:rPr sz="4000" spc="-35" dirty="0">
                <a:latin typeface="Arial"/>
                <a:cs typeface="Arial"/>
              </a:rPr>
              <a:t>i </a:t>
            </a:r>
            <a:r>
              <a:rPr sz="4000" spc="-254" dirty="0">
                <a:latin typeface="Arial"/>
                <a:cs typeface="Arial"/>
              </a:rPr>
              <a:t>ca</a:t>
            </a:r>
            <a:r>
              <a:rPr sz="4000" spc="-254" dirty="0">
                <a:latin typeface="DejaVu Sans Condensed"/>
                <a:cs typeface="DejaVu Sans Condensed"/>
              </a:rPr>
              <a:t>r</a:t>
            </a:r>
            <a:r>
              <a:rPr sz="4000" spc="-254" dirty="0">
                <a:latin typeface="Arial"/>
                <a:cs typeface="Arial"/>
              </a:rPr>
              <a:t>e </a:t>
            </a:r>
            <a:r>
              <a:rPr sz="4000" spc="-100" dirty="0">
                <a:latin typeface="Arial"/>
                <a:cs typeface="Arial"/>
              </a:rPr>
              <a:t>n</a:t>
            </a:r>
            <a:r>
              <a:rPr sz="4000" spc="-100" dirty="0">
                <a:latin typeface="DejaVu Sans Condensed"/>
                <a:cs typeface="DejaVu Sans Condensed"/>
              </a:rPr>
              <a:t>u </a:t>
            </a:r>
            <a:r>
              <a:rPr sz="4000" spc="-175" dirty="0">
                <a:latin typeface="Arial"/>
                <a:cs typeface="Arial"/>
              </a:rPr>
              <a:t>a</a:t>
            </a:r>
            <a:r>
              <a:rPr sz="4000" spc="-175" dirty="0">
                <a:latin typeface="DejaVu Sans Condensed"/>
                <a:cs typeface="DejaVu Sans Condensed"/>
              </a:rPr>
              <a:t>u </a:t>
            </a:r>
            <a:r>
              <a:rPr sz="4000" spc="-150" dirty="0">
                <a:latin typeface="Arial"/>
                <a:cs typeface="Arial"/>
              </a:rPr>
              <a:t>ab</a:t>
            </a:r>
            <a:r>
              <a:rPr sz="4000" spc="-150" dirty="0">
                <a:latin typeface="DejaVu Sans Condensed"/>
                <a:cs typeface="DejaVu Sans Condensed"/>
              </a:rPr>
              <a:t>s</a:t>
            </a:r>
            <a:r>
              <a:rPr sz="4000" spc="-150" dirty="0">
                <a:latin typeface="Arial"/>
                <a:cs typeface="Arial"/>
              </a:rPr>
              <a:t>ol</a:t>
            </a:r>
            <a:r>
              <a:rPr sz="4000" spc="-150" dirty="0">
                <a:latin typeface="DejaVu Sans Condensed"/>
                <a:cs typeface="DejaVu Sans Condensed"/>
              </a:rPr>
              <a:t>v</a:t>
            </a:r>
            <a:r>
              <a:rPr sz="4000" spc="-150" dirty="0">
                <a:latin typeface="Arial"/>
                <a:cs typeface="Arial"/>
              </a:rPr>
              <a:t>i</a:t>
            </a:r>
            <a:r>
              <a:rPr sz="4000" spc="-150" dirty="0">
                <a:latin typeface="DejaVu Sans Condensed"/>
                <a:cs typeface="DejaVu Sans Condensed"/>
              </a:rPr>
              <a:t>t </a:t>
            </a:r>
            <a:r>
              <a:rPr sz="4000" spc="-210" dirty="0">
                <a:latin typeface="Arial"/>
                <a:cs typeface="Arial"/>
              </a:rPr>
              <a:t>în</a:t>
            </a:r>
            <a:r>
              <a:rPr sz="4000" spc="-210" dirty="0">
                <a:latin typeface="DejaVu Sans Condensed"/>
                <a:cs typeface="DejaVu Sans Condensed"/>
              </a:rPr>
              <a:t>v</a:t>
            </a:r>
            <a:r>
              <a:rPr sz="4000" spc="-210" dirty="0">
                <a:latin typeface="Arial"/>
                <a:cs typeface="Arial"/>
              </a:rPr>
              <a:t>ă</a:t>
            </a:r>
            <a:r>
              <a:rPr sz="4000" spc="-210" dirty="0">
                <a:latin typeface="DejaVu Sans Condensed"/>
                <a:cs typeface="DejaVu Sans Condensed"/>
              </a:rPr>
              <a:t>ţ</a:t>
            </a:r>
            <a:r>
              <a:rPr sz="4000" spc="-210" dirty="0">
                <a:latin typeface="Arial"/>
                <a:cs typeface="Arial"/>
              </a:rPr>
              <a:t>ămân</a:t>
            </a:r>
            <a:r>
              <a:rPr sz="4000" spc="-210" dirty="0">
                <a:latin typeface="DejaVu Sans Condensed"/>
                <a:cs typeface="DejaVu Sans Condensed"/>
              </a:rPr>
              <a:t>tu</a:t>
            </a:r>
            <a:r>
              <a:rPr sz="4000" spc="-210" dirty="0">
                <a:latin typeface="Arial"/>
                <a:cs typeface="Arial"/>
              </a:rPr>
              <a:t>l  </a:t>
            </a:r>
            <a:r>
              <a:rPr sz="4000" spc="-155" dirty="0">
                <a:latin typeface="Arial"/>
                <a:cs typeface="Arial"/>
              </a:rPr>
              <a:t>p</a:t>
            </a:r>
            <a:r>
              <a:rPr sz="4000" spc="-155" dirty="0">
                <a:latin typeface="DejaVu Sans Condensed"/>
                <a:cs typeface="DejaVu Sans Condensed"/>
              </a:rPr>
              <a:t>r</a:t>
            </a:r>
            <a:r>
              <a:rPr sz="4000" spc="-155" dirty="0">
                <a:latin typeface="Arial"/>
                <a:cs typeface="Arial"/>
              </a:rPr>
              <a:t>ima</a:t>
            </a:r>
            <a:r>
              <a:rPr sz="4000" spc="-155" dirty="0">
                <a:latin typeface="DejaVu Sans Condensed"/>
                <a:cs typeface="DejaVu Sans Condensed"/>
              </a:rPr>
              <a:t>r </a:t>
            </a:r>
            <a:r>
              <a:rPr sz="4000" spc="-330" dirty="0">
                <a:latin typeface="Arial"/>
                <a:cs typeface="Arial"/>
              </a:rPr>
              <a:t>până </a:t>
            </a:r>
            <a:r>
              <a:rPr sz="4000" spc="-170" dirty="0">
                <a:latin typeface="Arial"/>
                <a:cs typeface="Arial"/>
              </a:rPr>
              <a:t>la </a:t>
            </a:r>
            <a:r>
              <a:rPr sz="4000" spc="-155" dirty="0">
                <a:latin typeface="DejaVu Sans Condensed"/>
                <a:cs typeface="DejaVu Sans Condensed"/>
              </a:rPr>
              <a:t>v</a:t>
            </a:r>
            <a:r>
              <a:rPr sz="4000" spc="-155" dirty="0">
                <a:latin typeface="Arial"/>
                <a:cs typeface="Arial"/>
              </a:rPr>
              <a:t>â</a:t>
            </a:r>
            <a:r>
              <a:rPr sz="4000" spc="-155" dirty="0">
                <a:latin typeface="DejaVu Sans Condensed"/>
                <a:cs typeface="DejaVu Sans Condensed"/>
              </a:rPr>
              <a:t>rst</a:t>
            </a:r>
            <a:r>
              <a:rPr sz="4000" spc="-155" dirty="0">
                <a:latin typeface="Arial"/>
                <a:cs typeface="Arial"/>
              </a:rPr>
              <a:t>a </a:t>
            </a:r>
            <a:r>
              <a:rPr sz="4000" spc="-300" dirty="0">
                <a:latin typeface="Arial"/>
                <a:cs typeface="Arial"/>
              </a:rPr>
              <a:t>de </a:t>
            </a:r>
            <a:r>
              <a:rPr sz="4000" spc="60" dirty="0">
                <a:latin typeface="DejaVu Sans Condensed"/>
                <a:cs typeface="DejaVu Sans Condensed"/>
              </a:rPr>
              <a:t>14 </a:t>
            </a:r>
            <a:r>
              <a:rPr sz="4000" spc="-160" dirty="0">
                <a:latin typeface="Arial"/>
                <a:cs typeface="Arial"/>
              </a:rPr>
              <a:t>ani, </a:t>
            </a:r>
            <a:r>
              <a:rPr sz="4000" spc="-204" dirty="0">
                <a:latin typeface="Arial"/>
                <a:cs typeface="Arial"/>
              </a:rPr>
              <a:t>p</a:t>
            </a:r>
            <a:r>
              <a:rPr sz="4000" spc="-204" dirty="0">
                <a:latin typeface="DejaVu Sans Condensed"/>
                <a:cs typeface="DejaVu Sans Condensed"/>
              </a:rPr>
              <a:t>r</a:t>
            </a:r>
            <a:r>
              <a:rPr sz="4000" spc="-204" dirty="0">
                <a:latin typeface="Arial"/>
                <a:cs typeface="Arial"/>
              </a:rPr>
              <a:t>ec</a:t>
            </a:r>
            <a:r>
              <a:rPr sz="4000" spc="-204" dirty="0">
                <a:latin typeface="DejaVu Sans Condensed"/>
                <a:cs typeface="DejaVu Sans Condensed"/>
              </a:rPr>
              <a:t>u</a:t>
            </a:r>
            <a:r>
              <a:rPr sz="4000" spc="-204" dirty="0">
                <a:latin typeface="Arial"/>
                <a:cs typeface="Arial"/>
              </a:rPr>
              <a:t>m </a:t>
            </a:r>
            <a:r>
              <a:rPr sz="4000" spc="-35" dirty="0">
                <a:latin typeface="DejaVu Sans Condensed"/>
                <a:cs typeface="DejaVu Sans Condensed"/>
              </a:rPr>
              <a:t>ş</a:t>
            </a:r>
            <a:r>
              <a:rPr sz="4000" spc="-35" dirty="0">
                <a:latin typeface="Arial"/>
                <a:cs typeface="Arial"/>
              </a:rPr>
              <a:t>i  </a:t>
            </a:r>
            <a:r>
              <a:rPr sz="4000" spc="-250" dirty="0">
                <a:latin typeface="Arial"/>
                <a:cs typeface="Arial"/>
              </a:rPr>
              <a:t>pe</a:t>
            </a:r>
            <a:r>
              <a:rPr sz="4000" spc="-250" dirty="0">
                <a:latin typeface="DejaVu Sans Condensed"/>
                <a:cs typeface="DejaVu Sans Condensed"/>
              </a:rPr>
              <a:t>rs</a:t>
            </a:r>
            <a:r>
              <a:rPr sz="4000" spc="-250" dirty="0">
                <a:latin typeface="Arial"/>
                <a:cs typeface="Arial"/>
              </a:rPr>
              <a:t>oanele </a:t>
            </a:r>
            <a:r>
              <a:rPr sz="4000" spc="-254" dirty="0">
                <a:latin typeface="Arial"/>
                <a:cs typeface="Arial"/>
              </a:rPr>
              <a:t>ca</a:t>
            </a:r>
            <a:r>
              <a:rPr sz="4000" spc="-254" dirty="0">
                <a:latin typeface="DejaVu Sans Condensed"/>
                <a:cs typeface="DejaVu Sans Condensed"/>
              </a:rPr>
              <a:t>r</a:t>
            </a:r>
            <a:r>
              <a:rPr sz="4000" spc="-254" dirty="0">
                <a:latin typeface="Arial"/>
                <a:cs typeface="Arial"/>
              </a:rPr>
              <a:t>e </a:t>
            </a:r>
            <a:r>
              <a:rPr sz="4000" spc="-175" dirty="0">
                <a:latin typeface="Arial"/>
                <a:cs typeface="Arial"/>
              </a:rPr>
              <a:t>a</a:t>
            </a:r>
            <a:r>
              <a:rPr sz="4000" spc="-175" dirty="0">
                <a:latin typeface="DejaVu Sans Condensed"/>
                <a:cs typeface="DejaVu Sans Condensed"/>
              </a:rPr>
              <a:t>u </a:t>
            </a:r>
            <a:r>
              <a:rPr sz="4000" spc="-204" dirty="0">
                <a:latin typeface="Arial"/>
                <a:cs typeface="Arial"/>
              </a:rPr>
              <a:t>depă</a:t>
            </a:r>
            <a:r>
              <a:rPr sz="4000" spc="-204" dirty="0">
                <a:latin typeface="DejaVu Sans Condensed"/>
                <a:cs typeface="DejaVu Sans Condensed"/>
              </a:rPr>
              <a:t>ş</a:t>
            </a:r>
            <a:r>
              <a:rPr sz="4000" spc="-204" dirty="0">
                <a:latin typeface="Arial"/>
                <a:cs typeface="Arial"/>
              </a:rPr>
              <a:t>i</a:t>
            </a:r>
            <a:r>
              <a:rPr sz="4000" spc="-204" dirty="0">
                <a:latin typeface="DejaVu Sans Condensed"/>
                <a:cs typeface="DejaVu Sans Condensed"/>
              </a:rPr>
              <a:t>t </a:t>
            </a:r>
            <a:r>
              <a:rPr sz="4000" spc="-120" dirty="0">
                <a:latin typeface="Arial"/>
                <a:cs typeface="Arial"/>
              </a:rPr>
              <a:t>c</a:t>
            </a:r>
            <a:r>
              <a:rPr sz="4000" spc="-120" dirty="0">
                <a:latin typeface="DejaVu Sans Condensed"/>
                <a:cs typeface="DejaVu Sans Condensed"/>
              </a:rPr>
              <a:t>u </a:t>
            </a:r>
            <a:r>
              <a:rPr sz="4000" spc="-260" dirty="0">
                <a:latin typeface="Arial"/>
                <a:cs typeface="Arial"/>
              </a:rPr>
              <a:t>mai </a:t>
            </a:r>
            <a:r>
              <a:rPr sz="4000" spc="-70" dirty="0">
                <a:latin typeface="Arial"/>
                <a:cs typeface="Arial"/>
              </a:rPr>
              <a:t>m</a:t>
            </a:r>
            <a:r>
              <a:rPr sz="4000" spc="-70" dirty="0">
                <a:latin typeface="DejaVu Sans Condensed"/>
                <a:cs typeface="DejaVu Sans Condensed"/>
              </a:rPr>
              <a:t>u</a:t>
            </a:r>
            <a:r>
              <a:rPr sz="4000" spc="-70" dirty="0">
                <a:latin typeface="Arial"/>
                <a:cs typeface="Arial"/>
              </a:rPr>
              <a:t>l</a:t>
            </a:r>
            <a:r>
              <a:rPr sz="4000" spc="-70" dirty="0">
                <a:latin typeface="DejaVu Sans Condensed"/>
                <a:cs typeface="DejaVu Sans Condensed"/>
              </a:rPr>
              <a:t>t </a:t>
            </a:r>
            <a:r>
              <a:rPr sz="4000" spc="-300" dirty="0">
                <a:latin typeface="Arial"/>
                <a:cs typeface="Arial"/>
              </a:rPr>
              <a:t>de  </a:t>
            </a:r>
            <a:r>
              <a:rPr sz="4000" spc="-110" dirty="0">
                <a:latin typeface="Arial"/>
                <a:cs typeface="Arial"/>
              </a:rPr>
              <a:t>pa</a:t>
            </a:r>
            <a:r>
              <a:rPr sz="4000" spc="-110" dirty="0">
                <a:latin typeface="DejaVu Sans Condensed"/>
                <a:cs typeface="DejaVu Sans Condensed"/>
              </a:rPr>
              <a:t>tru</a:t>
            </a:r>
            <a:r>
              <a:rPr sz="4000" spc="-250" dirty="0">
                <a:latin typeface="DejaVu Sans Condensed"/>
                <a:cs typeface="DejaVu Sans Condensed"/>
              </a:rPr>
              <a:t> </a:t>
            </a:r>
            <a:r>
              <a:rPr sz="4000" spc="-229" dirty="0">
                <a:latin typeface="Arial"/>
                <a:cs typeface="Arial"/>
              </a:rPr>
              <a:t>ani</a:t>
            </a:r>
            <a:r>
              <a:rPr sz="4000" spc="-380" dirty="0">
                <a:latin typeface="Arial"/>
                <a:cs typeface="Arial"/>
              </a:rPr>
              <a:t> </a:t>
            </a:r>
            <a:r>
              <a:rPr sz="4000" spc="-155" dirty="0">
                <a:latin typeface="DejaVu Sans Condensed"/>
                <a:cs typeface="DejaVu Sans Condensed"/>
              </a:rPr>
              <a:t>v</a:t>
            </a:r>
            <a:r>
              <a:rPr sz="4000" spc="-155" dirty="0">
                <a:latin typeface="Arial"/>
                <a:cs typeface="Arial"/>
              </a:rPr>
              <a:t>â</a:t>
            </a:r>
            <a:r>
              <a:rPr sz="4000" spc="-155" dirty="0">
                <a:latin typeface="DejaVu Sans Condensed"/>
                <a:cs typeface="DejaVu Sans Condensed"/>
              </a:rPr>
              <a:t>rst</a:t>
            </a:r>
            <a:r>
              <a:rPr sz="4000" spc="-155" dirty="0">
                <a:latin typeface="Arial"/>
                <a:cs typeface="Arial"/>
              </a:rPr>
              <a:t>a</a:t>
            </a:r>
            <a:r>
              <a:rPr sz="4000" spc="-380" dirty="0">
                <a:latin typeface="Arial"/>
                <a:cs typeface="Arial"/>
              </a:rPr>
              <a:t> </a:t>
            </a:r>
            <a:r>
              <a:rPr sz="4000" spc="-204" dirty="0">
                <a:latin typeface="Arial"/>
                <a:cs typeface="Arial"/>
              </a:rPr>
              <a:t>cla</a:t>
            </a:r>
            <a:r>
              <a:rPr sz="4000" spc="-204" dirty="0">
                <a:latin typeface="DejaVu Sans Condensed"/>
                <a:cs typeface="DejaVu Sans Condensed"/>
              </a:rPr>
              <a:t>s</a:t>
            </a:r>
            <a:r>
              <a:rPr sz="4000" spc="-204" dirty="0">
                <a:latin typeface="Arial"/>
                <a:cs typeface="Arial"/>
              </a:rPr>
              <a:t>ei</a:t>
            </a:r>
            <a:r>
              <a:rPr sz="4000" spc="-375" dirty="0">
                <a:latin typeface="Arial"/>
                <a:cs typeface="Arial"/>
              </a:rPr>
              <a:t> </a:t>
            </a:r>
            <a:r>
              <a:rPr sz="4000" spc="-235" dirty="0">
                <a:latin typeface="Arial"/>
                <a:cs typeface="Arial"/>
              </a:rPr>
              <a:t>în</a:t>
            </a:r>
            <a:r>
              <a:rPr sz="4000" spc="-380" dirty="0">
                <a:latin typeface="Arial"/>
                <a:cs typeface="Arial"/>
              </a:rPr>
              <a:t> </a:t>
            </a:r>
            <a:r>
              <a:rPr sz="4000" spc="-254" dirty="0">
                <a:latin typeface="Arial"/>
                <a:cs typeface="Arial"/>
              </a:rPr>
              <a:t>ca</a:t>
            </a:r>
            <a:r>
              <a:rPr sz="4000" spc="-254" dirty="0">
                <a:latin typeface="DejaVu Sans Condensed"/>
                <a:cs typeface="DejaVu Sans Condensed"/>
              </a:rPr>
              <a:t>r</a:t>
            </a:r>
            <a:r>
              <a:rPr sz="4000" spc="-254" dirty="0">
                <a:latin typeface="Arial"/>
                <a:cs typeface="Arial"/>
              </a:rPr>
              <a:t>e</a:t>
            </a:r>
            <a:r>
              <a:rPr sz="4000" spc="-380" dirty="0">
                <a:latin typeface="Arial"/>
                <a:cs typeface="Arial"/>
              </a:rPr>
              <a:t> </a:t>
            </a:r>
            <a:r>
              <a:rPr sz="4000" spc="-170" dirty="0">
                <a:latin typeface="Arial"/>
                <a:cs typeface="Arial"/>
              </a:rPr>
              <a:t>p</a:t>
            </a:r>
            <a:r>
              <a:rPr sz="4000" spc="-170" dirty="0">
                <a:latin typeface="DejaVu Sans Condensed"/>
                <a:cs typeface="DejaVu Sans Condensed"/>
              </a:rPr>
              <a:t>ut</a:t>
            </a:r>
            <a:r>
              <a:rPr sz="4000" spc="-170" dirty="0">
                <a:latin typeface="Arial"/>
                <a:cs typeface="Arial"/>
              </a:rPr>
              <a:t>ea</a:t>
            </a:r>
            <a:r>
              <a:rPr sz="4000" spc="-170" dirty="0">
                <a:latin typeface="DejaVu Sans Condensed"/>
                <a:cs typeface="DejaVu Sans Condensed"/>
              </a:rPr>
              <a:t>u</a:t>
            </a:r>
            <a:r>
              <a:rPr sz="4000" spc="-245" dirty="0">
                <a:latin typeface="DejaVu Sans Condensed"/>
                <a:cs typeface="DejaVu Sans Condensed"/>
              </a:rPr>
              <a:t> </a:t>
            </a:r>
            <a:r>
              <a:rPr sz="4000" dirty="0">
                <a:latin typeface="Arial"/>
                <a:cs typeface="Arial"/>
              </a:rPr>
              <a:t>fi</a:t>
            </a:r>
            <a:r>
              <a:rPr sz="4000" spc="-380" dirty="0">
                <a:latin typeface="Arial"/>
                <a:cs typeface="Arial"/>
              </a:rPr>
              <a:t> </a:t>
            </a:r>
            <a:r>
              <a:rPr sz="4000" spc="-175" dirty="0">
                <a:latin typeface="Arial"/>
                <a:cs typeface="Arial"/>
              </a:rPr>
              <a:t>în</a:t>
            </a:r>
            <a:r>
              <a:rPr sz="4000" spc="-175" dirty="0">
                <a:latin typeface="DejaVu Sans Condensed"/>
                <a:cs typeface="DejaVu Sans Condensed"/>
              </a:rPr>
              <a:t>s</a:t>
            </a:r>
            <a:r>
              <a:rPr sz="4000" spc="-175" dirty="0">
                <a:latin typeface="Arial"/>
                <a:cs typeface="Arial"/>
              </a:rPr>
              <a:t>c</a:t>
            </a:r>
            <a:r>
              <a:rPr sz="4000" spc="-175" dirty="0">
                <a:latin typeface="DejaVu Sans Condensed"/>
                <a:cs typeface="DejaVu Sans Condensed"/>
              </a:rPr>
              <a:t>r</a:t>
            </a:r>
            <a:r>
              <a:rPr sz="4000" spc="-175" dirty="0">
                <a:latin typeface="Arial"/>
                <a:cs typeface="Arial"/>
              </a:rPr>
              <a:t>i</a:t>
            </a:r>
            <a:r>
              <a:rPr sz="4000" spc="-175" dirty="0">
                <a:latin typeface="DejaVu Sans Condensed"/>
                <a:cs typeface="DejaVu Sans Condensed"/>
              </a:rPr>
              <a:t>s</a:t>
            </a:r>
            <a:r>
              <a:rPr sz="4000" spc="-175" dirty="0">
                <a:latin typeface="Arial"/>
                <a:cs typeface="Arial"/>
              </a:rPr>
              <a:t>e  </a:t>
            </a:r>
            <a:r>
              <a:rPr sz="4000" spc="-35" dirty="0">
                <a:latin typeface="DejaVu Sans Condensed"/>
                <a:cs typeface="DejaVu Sans Condensed"/>
              </a:rPr>
              <a:t>ş</a:t>
            </a:r>
            <a:r>
              <a:rPr sz="4000" spc="-35" dirty="0">
                <a:latin typeface="Arial"/>
                <a:cs typeface="Arial"/>
              </a:rPr>
              <a:t>i </a:t>
            </a:r>
            <a:r>
              <a:rPr sz="4000" spc="-254" dirty="0">
                <a:latin typeface="Arial"/>
                <a:cs typeface="Arial"/>
              </a:rPr>
              <a:t>ca</a:t>
            </a:r>
            <a:r>
              <a:rPr sz="4000" spc="-254" dirty="0">
                <a:latin typeface="DejaVu Sans Condensed"/>
                <a:cs typeface="DejaVu Sans Condensed"/>
              </a:rPr>
              <a:t>r</a:t>
            </a:r>
            <a:r>
              <a:rPr sz="4000" spc="-254" dirty="0">
                <a:latin typeface="Arial"/>
                <a:cs typeface="Arial"/>
              </a:rPr>
              <a:t>e </a:t>
            </a:r>
            <a:r>
              <a:rPr sz="4000" spc="-100" dirty="0">
                <a:latin typeface="Arial"/>
                <a:cs typeface="Arial"/>
              </a:rPr>
              <a:t>n</a:t>
            </a:r>
            <a:r>
              <a:rPr sz="4000" spc="-100" dirty="0">
                <a:latin typeface="DejaVu Sans Condensed"/>
                <a:cs typeface="DejaVu Sans Condensed"/>
              </a:rPr>
              <a:t>u </a:t>
            </a:r>
            <a:r>
              <a:rPr sz="4000" spc="-175" dirty="0">
                <a:latin typeface="Arial"/>
                <a:cs typeface="Arial"/>
              </a:rPr>
              <a:t>a</a:t>
            </a:r>
            <a:r>
              <a:rPr sz="4000" spc="-175" dirty="0">
                <a:latin typeface="DejaVu Sans Condensed"/>
                <a:cs typeface="DejaVu Sans Condensed"/>
              </a:rPr>
              <a:t>u </a:t>
            </a:r>
            <a:r>
              <a:rPr sz="4000" spc="-125" dirty="0">
                <a:latin typeface="Arial"/>
                <a:cs typeface="Arial"/>
              </a:rPr>
              <a:t>finali</a:t>
            </a:r>
            <a:r>
              <a:rPr sz="4000" spc="-125" dirty="0">
                <a:latin typeface="DejaVu Sans Condensed"/>
                <a:cs typeface="DejaVu Sans Condensed"/>
              </a:rPr>
              <a:t>z</a:t>
            </a:r>
            <a:r>
              <a:rPr sz="4000" spc="-125" dirty="0">
                <a:latin typeface="Arial"/>
                <a:cs typeface="Arial"/>
              </a:rPr>
              <a:t>a</a:t>
            </a:r>
            <a:r>
              <a:rPr sz="4000" spc="-125" dirty="0">
                <a:latin typeface="DejaVu Sans Condensed"/>
                <a:cs typeface="DejaVu Sans Condensed"/>
              </a:rPr>
              <a:t>t </a:t>
            </a:r>
            <a:r>
              <a:rPr sz="4000" spc="-210" dirty="0">
                <a:latin typeface="Arial"/>
                <a:cs typeface="Arial"/>
              </a:rPr>
              <a:t>în</a:t>
            </a:r>
            <a:r>
              <a:rPr sz="4000" spc="-210" dirty="0">
                <a:latin typeface="DejaVu Sans Condensed"/>
                <a:cs typeface="DejaVu Sans Condensed"/>
              </a:rPr>
              <a:t>v</a:t>
            </a:r>
            <a:r>
              <a:rPr sz="4000" spc="-210" dirty="0">
                <a:latin typeface="Arial"/>
                <a:cs typeface="Arial"/>
              </a:rPr>
              <a:t>ă</a:t>
            </a:r>
            <a:r>
              <a:rPr sz="4000" spc="-210" dirty="0">
                <a:latin typeface="DejaVu Sans Condensed"/>
                <a:cs typeface="DejaVu Sans Condensed"/>
              </a:rPr>
              <a:t>ţ</a:t>
            </a:r>
            <a:r>
              <a:rPr sz="4000" spc="-210" dirty="0">
                <a:latin typeface="Arial"/>
                <a:cs typeface="Arial"/>
              </a:rPr>
              <a:t>ămân</a:t>
            </a:r>
            <a:r>
              <a:rPr sz="4000" spc="-210" dirty="0">
                <a:latin typeface="DejaVu Sans Condensed"/>
                <a:cs typeface="DejaVu Sans Condensed"/>
              </a:rPr>
              <a:t>tu</a:t>
            </a:r>
            <a:r>
              <a:rPr sz="4000" spc="-210" dirty="0">
                <a:latin typeface="Arial"/>
                <a:cs typeface="Arial"/>
              </a:rPr>
              <a:t>l </a:t>
            </a:r>
            <a:r>
              <a:rPr sz="4000" spc="-210" dirty="0">
                <a:latin typeface="DejaVu Sans Condensed"/>
                <a:cs typeface="DejaVu Sans Condensed"/>
              </a:rPr>
              <a:t>s</a:t>
            </a:r>
            <a:r>
              <a:rPr sz="4000" spc="-210" dirty="0">
                <a:latin typeface="Arial"/>
                <a:cs typeface="Arial"/>
              </a:rPr>
              <a:t>ec</a:t>
            </a:r>
            <a:r>
              <a:rPr sz="4000" spc="-210" dirty="0">
                <a:latin typeface="DejaVu Sans Condensed"/>
                <a:cs typeface="DejaVu Sans Condensed"/>
              </a:rPr>
              <a:t>u</a:t>
            </a:r>
            <a:r>
              <a:rPr sz="4000" spc="-210" dirty="0">
                <a:latin typeface="Arial"/>
                <a:cs typeface="Arial"/>
              </a:rPr>
              <a:t>nda</a:t>
            </a:r>
            <a:r>
              <a:rPr sz="4000" spc="-210" dirty="0">
                <a:latin typeface="DejaVu Sans Condensed"/>
                <a:cs typeface="DejaVu Sans Condensed"/>
              </a:rPr>
              <a:t>r  </a:t>
            </a:r>
            <a:r>
              <a:rPr sz="4000" spc="-120" dirty="0">
                <a:latin typeface="Arial"/>
                <a:cs typeface="Arial"/>
              </a:rPr>
              <a:t>infe</a:t>
            </a:r>
            <a:r>
              <a:rPr sz="4000" spc="-120" dirty="0">
                <a:latin typeface="DejaVu Sans Condensed"/>
                <a:cs typeface="DejaVu Sans Condensed"/>
              </a:rPr>
              <a:t>r</a:t>
            </a:r>
            <a:r>
              <a:rPr sz="4000" spc="-120" dirty="0">
                <a:latin typeface="Arial"/>
                <a:cs typeface="Arial"/>
              </a:rPr>
              <a:t>io</a:t>
            </a:r>
            <a:r>
              <a:rPr sz="4000" spc="-120" dirty="0">
                <a:latin typeface="DejaVu Sans Condensed"/>
                <a:cs typeface="DejaVu Sans Condensed"/>
              </a:rPr>
              <a:t>r </a:t>
            </a:r>
            <a:r>
              <a:rPr sz="4000" spc="-165" dirty="0">
                <a:latin typeface="Arial"/>
                <a:cs typeface="Arial"/>
              </a:rPr>
              <a:t>po</a:t>
            </a:r>
            <a:r>
              <a:rPr sz="4000" spc="-165" dirty="0">
                <a:latin typeface="DejaVu Sans Condensed"/>
                <a:cs typeface="DejaVu Sans Condensed"/>
              </a:rPr>
              <a:t>t </a:t>
            </a:r>
            <a:r>
              <a:rPr sz="4000" spc="-200" dirty="0">
                <a:latin typeface="Arial"/>
                <a:cs typeface="Arial"/>
              </a:rPr>
              <a:t>con</a:t>
            </a:r>
            <a:r>
              <a:rPr sz="4000" spc="-200" dirty="0">
                <a:latin typeface="DejaVu Sans Condensed"/>
                <a:cs typeface="DejaVu Sans Condensed"/>
              </a:rPr>
              <a:t>t</a:t>
            </a:r>
            <a:r>
              <a:rPr sz="4000" spc="-200" dirty="0">
                <a:latin typeface="Arial"/>
                <a:cs typeface="Arial"/>
              </a:rPr>
              <a:t>in</a:t>
            </a:r>
            <a:r>
              <a:rPr sz="4000" spc="-200" dirty="0">
                <a:latin typeface="DejaVu Sans Condensed"/>
                <a:cs typeface="DejaVu Sans Condensed"/>
              </a:rPr>
              <a:t>u</a:t>
            </a:r>
            <a:r>
              <a:rPr sz="4000" spc="-200" dirty="0">
                <a:latin typeface="Arial"/>
                <a:cs typeface="Arial"/>
              </a:rPr>
              <a:t>a </a:t>
            </a:r>
            <a:r>
              <a:rPr sz="4000" spc="-80" dirty="0">
                <a:latin typeface="DejaVu Sans Condensed"/>
                <a:cs typeface="DejaVu Sans Condensed"/>
              </a:rPr>
              <a:t>stu</a:t>
            </a:r>
            <a:r>
              <a:rPr sz="4000" spc="-80" dirty="0">
                <a:latin typeface="Arial"/>
                <a:cs typeface="Arial"/>
              </a:rPr>
              <a:t>diile, </a:t>
            </a:r>
            <a:r>
              <a:rPr sz="4000" u="heavy" spc="-170" dirty="0">
                <a:solidFill>
                  <a:srgbClr val="C00000"/>
                </a:solidFill>
                <a:uFill>
                  <a:solidFill>
                    <a:srgbClr val="F6BE52"/>
                  </a:solidFill>
                </a:uFill>
                <a:latin typeface="Arial"/>
                <a:cs typeface="Arial"/>
              </a:rPr>
              <a:t>la </a:t>
            </a:r>
            <a:r>
              <a:rPr sz="4000" u="heavy" spc="-180" dirty="0">
                <a:solidFill>
                  <a:srgbClr val="C00000"/>
                </a:solidFill>
                <a:uFill>
                  <a:solidFill>
                    <a:srgbClr val="F6BE52"/>
                  </a:solidFill>
                </a:uFill>
                <a:latin typeface="DejaVu Sans Condensed"/>
                <a:cs typeface="DejaVu Sans Condensed"/>
              </a:rPr>
              <a:t>s</a:t>
            </a:r>
            <a:r>
              <a:rPr sz="4000" u="heavy" spc="-180" dirty="0">
                <a:solidFill>
                  <a:srgbClr val="C00000"/>
                </a:solidFill>
                <a:uFill>
                  <a:solidFill>
                    <a:srgbClr val="F6BE52"/>
                  </a:solidFill>
                </a:uFill>
                <a:latin typeface="Arial"/>
                <a:cs typeface="Arial"/>
              </a:rPr>
              <a:t>olici</a:t>
            </a:r>
            <a:r>
              <a:rPr sz="4000" u="heavy" spc="-180" dirty="0">
                <a:solidFill>
                  <a:srgbClr val="C00000"/>
                </a:solidFill>
                <a:uFill>
                  <a:solidFill>
                    <a:srgbClr val="F6BE52"/>
                  </a:solidFill>
                </a:uFill>
                <a:latin typeface="DejaVu Sans Condensed"/>
                <a:cs typeface="DejaVu Sans Condensed"/>
              </a:rPr>
              <a:t>t</a:t>
            </a:r>
            <a:r>
              <a:rPr sz="4000" u="heavy" spc="-180" dirty="0">
                <a:solidFill>
                  <a:srgbClr val="C00000"/>
                </a:solidFill>
                <a:uFill>
                  <a:solidFill>
                    <a:srgbClr val="F6BE52"/>
                  </a:solidFill>
                </a:uFill>
                <a:latin typeface="Arial"/>
                <a:cs typeface="Arial"/>
              </a:rPr>
              <a:t>a</a:t>
            </a:r>
            <a:r>
              <a:rPr sz="4000" u="heavy" spc="-180" dirty="0">
                <a:solidFill>
                  <a:srgbClr val="C00000"/>
                </a:solidFill>
                <a:uFill>
                  <a:solidFill>
                    <a:srgbClr val="F6BE52"/>
                  </a:solidFill>
                </a:uFill>
                <a:latin typeface="DejaVu Sans Condensed"/>
                <a:cs typeface="DejaVu Sans Condensed"/>
              </a:rPr>
              <a:t>r</a:t>
            </a:r>
            <a:r>
              <a:rPr sz="4000" u="heavy" spc="-180" dirty="0">
                <a:solidFill>
                  <a:srgbClr val="C00000"/>
                </a:solidFill>
                <a:uFill>
                  <a:solidFill>
                    <a:srgbClr val="F6BE52"/>
                  </a:solidFill>
                </a:uFill>
                <a:latin typeface="Arial"/>
                <a:cs typeface="Arial"/>
              </a:rPr>
              <a:t>ea </a:t>
            </a:r>
            <a:r>
              <a:rPr sz="4000" spc="-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u="heavy" spc="-200" dirty="0">
                <a:solidFill>
                  <a:srgbClr val="C00000"/>
                </a:solidFill>
                <a:uFill>
                  <a:solidFill>
                    <a:srgbClr val="F6BE52"/>
                  </a:solidFill>
                </a:uFill>
                <a:latin typeface="Arial"/>
                <a:cs typeface="Arial"/>
              </a:rPr>
              <a:t>ace</a:t>
            </a:r>
            <a:r>
              <a:rPr sz="4000" u="heavy" spc="-200" dirty="0">
                <a:solidFill>
                  <a:srgbClr val="C00000"/>
                </a:solidFill>
                <a:uFill>
                  <a:solidFill>
                    <a:srgbClr val="F6BE52"/>
                  </a:solidFill>
                </a:uFill>
                <a:latin typeface="DejaVu Sans Condensed"/>
                <a:cs typeface="DejaVu Sans Condensed"/>
              </a:rPr>
              <a:t>st</a:t>
            </a:r>
            <a:r>
              <a:rPr sz="4000" u="heavy" spc="-200" dirty="0">
                <a:solidFill>
                  <a:srgbClr val="C00000"/>
                </a:solidFill>
                <a:uFill>
                  <a:solidFill>
                    <a:srgbClr val="F6BE52"/>
                  </a:solidFill>
                </a:uFill>
                <a:latin typeface="Arial"/>
                <a:cs typeface="Arial"/>
              </a:rPr>
              <a:t>o</a:t>
            </a:r>
            <a:r>
              <a:rPr sz="4000" u="heavy" spc="-200" dirty="0">
                <a:solidFill>
                  <a:srgbClr val="C00000"/>
                </a:solidFill>
                <a:uFill>
                  <a:solidFill>
                    <a:srgbClr val="F6BE52"/>
                  </a:solidFill>
                </a:uFill>
                <a:latin typeface="DejaVu Sans Condensed"/>
                <a:cs typeface="DejaVu Sans Condensed"/>
              </a:rPr>
              <a:t>r</a:t>
            </a:r>
            <a:r>
              <a:rPr sz="4000" u="heavy" spc="-200" dirty="0">
                <a:solidFill>
                  <a:srgbClr val="C00000"/>
                </a:solidFill>
                <a:uFill>
                  <a:solidFill>
                    <a:srgbClr val="F6BE52"/>
                  </a:solidFill>
                </a:uFill>
                <a:latin typeface="Arial"/>
                <a:cs typeface="Arial"/>
              </a:rPr>
              <a:t>a</a:t>
            </a:r>
            <a:r>
              <a:rPr sz="4000" spc="-200" dirty="0">
                <a:latin typeface="Arial"/>
                <a:cs typeface="Arial"/>
              </a:rPr>
              <a:t>, </a:t>
            </a:r>
            <a:r>
              <a:rPr sz="4000" spc="-35" dirty="0">
                <a:latin typeface="DejaVu Sans Condensed"/>
                <a:cs typeface="DejaVu Sans Condensed"/>
              </a:rPr>
              <a:t>ş</a:t>
            </a:r>
            <a:r>
              <a:rPr sz="4000" spc="-35" dirty="0">
                <a:latin typeface="Arial"/>
                <a:cs typeface="Arial"/>
              </a:rPr>
              <a:t>i </a:t>
            </a:r>
            <a:r>
              <a:rPr sz="4000" spc="-235" dirty="0">
                <a:latin typeface="Arial"/>
                <a:cs typeface="Arial"/>
              </a:rPr>
              <a:t>în </a:t>
            </a:r>
            <a:r>
              <a:rPr sz="4000" spc="-185" dirty="0">
                <a:latin typeface="Arial"/>
                <a:cs typeface="Arial"/>
              </a:rPr>
              <a:t>p</a:t>
            </a:r>
            <a:r>
              <a:rPr sz="4000" spc="-185" dirty="0">
                <a:latin typeface="DejaVu Sans Condensed"/>
                <a:cs typeface="DejaVu Sans Condensed"/>
              </a:rPr>
              <a:t>r</a:t>
            </a:r>
            <a:r>
              <a:rPr sz="4000" spc="-185" dirty="0">
                <a:latin typeface="Arial"/>
                <a:cs typeface="Arial"/>
              </a:rPr>
              <a:t>og</a:t>
            </a:r>
            <a:r>
              <a:rPr sz="4000" spc="-185" dirty="0">
                <a:latin typeface="DejaVu Sans Condensed"/>
                <a:cs typeface="DejaVu Sans Condensed"/>
              </a:rPr>
              <a:t>r</a:t>
            </a:r>
            <a:r>
              <a:rPr sz="4000" spc="-185" dirty="0">
                <a:latin typeface="Arial"/>
                <a:cs typeface="Arial"/>
              </a:rPr>
              <a:t>am</a:t>
            </a:r>
            <a:r>
              <a:rPr sz="4000" spc="-185" dirty="0">
                <a:latin typeface="DejaVu Sans Condensed"/>
                <a:cs typeface="DejaVu Sans Condensed"/>
              </a:rPr>
              <a:t>u</a:t>
            </a:r>
            <a:r>
              <a:rPr sz="4000" spc="-185" dirty="0">
                <a:latin typeface="Arial"/>
                <a:cs typeface="Arial"/>
              </a:rPr>
              <a:t>l </a:t>
            </a:r>
            <a:r>
              <a:rPr sz="4000" spc="-5" dirty="0">
                <a:latin typeface="Arial"/>
                <a:cs typeface="Arial"/>
              </a:rPr>
              <a:t>"A </a:t>
            </a:r>
            <a:r>
              <a:rPr sz="4000" spc="-235" dirty="0">
                <a:latin typeface="Arial"/>
                <a:cs typeface="Arial"/>
              </a:rPr>
              <a:t>do</a:t>
            </a:r>
            <a:r>
              <a:rPr sz="4000" spc="-235" dirty="0">
                <a:latin typeface="DejaVu Sans Condensed"/>
                <a:cs typeface="DejaVu Sans Condensed"/>
              </a:rPr>
              <a:t>u</a:t>
            </a:r>
            <a:r>
              <a:rPr sz="4000" spc="-235" dirty="0">
                <a:latin typeface="Arial"/>
                <a:cs typeface="Arial"/>
              </a:rPr>
              <a:t>a </a:t>
            </a:r>
            <a:r>
              <a:rPr sz="4000" spc="-125" dirty="0">
                <a:latin typeface="DejaVu Sans Condensed"/>
                <a:cs typeface="DejaVu Sans Condensed"/>
              </a:rPr>
              <a:t>ş</a:t>
            </a:r>
            <a:r>
              <a:rPr sz="4000" spc="-125" dirty="0">
                <a:latin typeface="Arial"/>
                <a:cs typeface="Arial"/>
              </a:rPr>
              <a:t>an</a:t>
            </a:r>
            <a:r>
              <a:rPr sz="4000" spc="-125" dirty="0">
                <a:latin typeface="DejaVu Sans Condensed"/>
                <a:cs typeface="DejaVu Sans Condensed"/>
              </a:rPr>
              <a:t>s</a:t>
            </a:r>
            <a:r>
              <a:rPr sz="4000" spc="-125" dirty="0">
                <a:latin typeface="Arial"/>
                <a:cs typeface="Arial"/>
              </a:rPr>
              <a:t>ă",  </a:t>
            </a:r>
            <a:r>
              <a:rPr sz="4000" spc="-215" dirty="0">
                <a:latin typeface="Arial"/>
                <a:cs typeface="Arial"/>
              </a:rPr>
              <a:t>confo</a:t>
            </a:r>
            <a:r>
              <a:rPr sz="4000" spc="-215" dirty="0">
                <a:latin typeface="DejaVu Sans Condensed"/>
                <a:cs typeface="DejaVu Sans Condensed"/>
              </a:rPr>
              <a:t>r</a:t>
            </a:r>
            <a:r>
              <a:rPr sz="4000" spc="-215" dirty="0">
                <a:latin typeface="Arial"/>
                <a:cs typeface="Arial"/>
              </a:rPr>
              <a:t>m </a:t>
            </a:r>
            <a:r>
              <a:rPr sz="4000" spc="-245" dirty="0">
                <a:latin typeface="Arial"/>
                <a:cs typeface="Arial"/>
              </a:rPr>
              <a:t>me</a:t>
            </a:r>
            <a:r>
              <a:rPr sz="4000" spc="-245" dirty="0">
                <a:latin typeface="DejaVu Sans Condensed"/>
                <a:cs typeface="DejaVu Sans Condensed"/>
              </a:rPr>
              <a:t>t</a:t>
            </a:r>
            <a:r>
              <a:rPr sz="4000" spc="-245" dirty="0">
                <a:latin typeface="Arial"/>
                <a:cs typeface="Arial"/>
              </a:rPr>
              <a:t>odologiei ap</a:t>
            </a:r>
            <a:r>
              <a:rPr sz="4000" spc="-245" dirty="0">
                <a:latin typeface="DejaVu Sans Condensed"/>
                <a:cs typeface="DejaVu Sans Condensed"/>
              </a:rPr>
              <a:t>r</a:t>
            </a:r>
            <a:r>
              <a:rPr sz="4000" spc="-245" dirty="0">
                <a:latin typeface="Arial"/>
                <a:cs typeface="Arial"/>
              </a:rPr>
              <a:t>oba</a:t>
            </a:r>
            <a:r>
              <a:rPr sz="4000" spc="-245" dirty="0">
                <a:latin typeface="DejaVu Sans Condensed"/>
                <a:cs typeface="DejaVu Sans Condensed"/>
              </a:rPr>
              <a:t>t</a:t>
            </a:r>
            <a:r>
              <a:rPr sz="4000" spc="-245" dirty="0">
                <a:latin typeface="Arial"/>
                <a:cs typeface="Arial"/>
              </a:rPr>
              <a:t>e </a:t>
            </a:r>
            <a:r>
              <a:rPr sz="4000" spc="-114" dirty="0">
                <a:latin typeface="Arial"/>
                <a:cs typeface="Arial"/>
              </a:rPr>
              <a:t>p</a:t>
            </a:r>
            <a:r>
              <a:rPr sz="4000" spc="-114" dirty="0">
                <a:latin typeface="DejaVu Sans Condensed"/>
                <a:cs typeface="DejaVu Sans Condensed"/>
              </a:rPr>
              <a:t>r</a:t>
            </a:r>
            <a:r>
              <a:rPr sz="4000" spc="-114" dirty="0">
                <a:latin typeface="Arial"/>
                <a:cs typeface="Arial"/>
              </a:rPr>
              <a:t>in </a:t>
            </a:r>
            <a:r>
              <a:rPr sz="4000" spc="-160" dirty="0">
                <a:latin typeface="Arial"/>
                <a:cs typeface="Arial"/>
              </a:rPr>
              <a:t>o</a:t>
            </a:r>
            <a:r>
              <a:rPr sz="4000" spc="-160" dirty="0">
                <a:latin typeface="DejaVu Sans Condensed"/>
                <a:cs typeface="DejaVu Sans Condensed"/>
              </a:rPr>
              <a:t>r</a:t>
            </a:r>
            <a:r>
              <a:rPr sz="4000" spc="-160" dirty="0">
                <a:latin typeface="Arial"/>
                <a:cs typeface="Arial"/>
              </a:rPr>
              <a:t>din </a:t>
            </a:r>
            <a:r>
              <a:rPr sz="4000" spc="-175" dirty="0">
                <a:latin typeface="Arial"/>
                <a:cs typeface="Arial"/>
              </a:rPr>
              <a:t>al  </a:t>
            </a:r>
            <a:r>
              <a:rPr sz="4000" spc="-70" dirty="0">
                <a:latin typeface="Arial"/>
                <a:cs typeface="Arial"/>
              </a:rPr>
              <a:t>mini</a:t>
            </a:r>
            <a:r>
              <a:rPr sz="4000" spc="-70" dirty="0">
                <a:latin typeface="DejaVu Sans Condensed"/>
                <a:cs typeface="DejaVu Sans Condensed"/>
              </a:rPr>
              <a:t>stru</a:t>
            </a:r>
            <a:r>
              <a:rPr sz="4000" spc="-70" dirty="0">
                <a:latin typeface="Arial"/>
                <a:cs typeface="Arial"/>
              </a:rPr>
              <a:t>l</a:t>
            </a:r>
            <a:r>
              <a:rPr sz="4000" spc="-70" dirty="0">
                <a:latin typeface="DejaVu Sans Condensed"/>
                <a:cs typeface="DejaVu Sans Condensed"/>
              </a:rPr>
              <a:t>u</a:t>
            </a:r>
            <a:r>
              <a:rPr sz="4000" spc="-70" dirty="0">
                <a:latin typeface="Arial"/>
                <a:cs typeface="Arial"/>
              </a:rPr>
              <a:t>i</a:t>
            </a:r>
            <a:r>
              <a:rPr sz="4000" spc="-385" dirty="0">
                <a:latin typeface="Arial"/>
                <a:cs typeface="Arial"/>
              </a:rPr>
              <a:t> </a:t>
            </a:r>
            <a:r>
              <a:rPr sz="4000" spc="-204" dirty="0">
                <a:latin typeface="Arial"/>
                <a:cs typeface="Arial"/>
              </a:rPr>
              <a:t>ed</a:t>
            </a:r>
            <a:r>
              <a:rPr sz="4000" spc="-204" dirty="0">
                <a:latin typeface="DejaVu Sans Condensed"/>
                <a:cs typeface="DejaVu Sans Condensed"/>
              </a:rPr>
              <a:t>u</a:t>
            </a:r>
            <a:r>
              <a:rPr sz="4000" spc="-204" dirty="0">
                <a:latin typeface="Arial"/>
                <a:cs typeface="Arial"/>
              </a:rPr>
              <a:t>ca</a:t>
            </a:r>
            <a:r>
              <a:rPr sz="4000" spc="-204" dirty="0">
                <a:latin typeface="DejaVu Sans Condensed"/>
                <a:cs typeface="DejaVu Sans Condensed"/>
              </a:rPr>
              <a:t>ţ</a:t>
            </a:r>
            <a:r>
              <a:rPr sz="4000" spc="-204" dirty="0">
                <a:latin typeface="Arial"/>
                <a:cs typeface="Arial"/>
              </a:rPr>
              <a:t>iei</a:t>
            </a:r>
            <a:r>
              <a:rPr sz="4000" spc="-380" dirty="0">
                <a:latin typeface="Arial"/>
                <a:cs typeface="Arial"/>
              </a:rPr>
              <a:t> </a:t>
            </a:r>
            <a:r>
              <a:rPr sz="4000" spc="-35" dirty="0">
                <a:latin typeface="DejaVu Sans Condensed"/>
                <a:cs typeface="DejaVu Sans Condensed"/>
              </a:rPr>
              <a:t>ș</a:t>
            </a:r>
            <a:r>
              <a:rPr sz="4000" spc="-35" dirty="0">
                <a:latin typeface="Arial"/>
                <a:cs typeface="Arial"/>
              </a:rPr>
              <a:t>i</a:t>
            </a:r>
            <a:r>
              <a:rPr sz="4000" spc="-380" dirty="0">
                <a:latin typeface="Arial"/>
                <a:cs typeface="Arial"/>
              </a:rPr>
              <a:t> </a:t>
            </a:r>
            <a:r>
              <a:rPr sz="4000" spc="-160" dirty="0">
                <a:latin typeface="Arial"/>
                <a:cs typeface="Arial"/>
              </a:rPr>
              <a:t>ce</a:t>
            </a:r>
            <a:r>
              <a:rPr sz="4000" spc="-160" dirty="0">
                <a:latin typeface="DejaVu Sans Condensed"/>
                <a:cs typeface="DejaVu Sans Condensed"/>
              </a:rPr>
              <a:t>r</a:t>
            </a:r>
            <a:r>
              <a:rPr sz="4000" spc="-160" dirty="0">
                <a:latin typeface="Arial"/>
                <a:cs typeface="Arial"/>
              </a:rPr>
              <a:t>ce</a:t>
            </a:r>
            <a:r>
              <a:rPr sz="4000" spc="-160" dirty="0">
                <a:latin typeface="DejaVu Sans Condensed"/>
                <a:cs typeface="DejaVu Sans Condensed"/>
              </a:rPr>
              <a:t>t</a:t>
            </a:r>
            <a:r>
              <a:rPr sz="4000" spc="-160" dirty="0">
                <a:latin typeface="Arial"/>
                <a:cs typeface="Arial"/>
              </a:rPr>
              <a:t>ă</a:t>
            </a:r>
            <a:r>
              <a:rPr sz="4000" spc="-160" dirty="0">
                <a:latin typeface="DejaVu Sans Condensed"/>
                <a:cs typeface="DejaVu Sans Condensed"/>
              </a:rPr>
              <a:t>r</a:t>
            </a:r>
            <a:r>
              <a:rPr sz="4000" spc="-160" dirty="0">
                <a:latin typeface="Arial"/>
                <a:cs typeface="Arial"/>
              </a:rPr>
              <a:t>ii.</a:t>
            </a:r>
            <a:endParaRPr sz="4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74343" y="3574625"/>
            <a:ext cx="9525" cy="5886450"/>
          </a:xfrm>
          <a:custGeom>
            <a:avLst/>
            <a:gdLst/>
            <a:ahLst/>
            <a:cxnLst/>
            <a:rect l="l" t="t" r="r" b="b"/>
            <a:pathLst>
              <a:path w="9525" h="5886450">
                <a:moveTo>
                  <a:pt x="9525" y="5886450"/>
                </a:moveTo>
                <a:lnTo>
                  <a:pt x="0" y="5886450"/>
                </a:lnTo>
                <a:lnTo>
                  <a:pt x="0" y="0"/>
                </a:lnTo>
                <a:lnTo>
                  <a:pt x="9525" y="0"/>
                </a:lnTo>
                <a:lnTo>
                  <a:pt x="9525" y="5886450"/>
                </a:lnTo>
                <a:close/>
              </a:path>
            </a:pathLst>
          </a:custGeom>
          <a:solidFill>
            <a:srgbClr val="29285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85889" y="1343635"/>
            <a:ext cx="7538985" cy="129843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 marR="5080" algn="ctr">
              <a:lnSpc>
                <a:spcPts val="3080"/>
              </a:lnSpc>
              <a:spcBef>
                <a:spcPts val="825"/>
              </a:spcBef>
            </a:pPr>
            <a:r>
              <a:rPr sz="3200" spc="-12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650" spc="-12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12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650" spc="-12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200" spc="-12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</a:t>
            </a:r>
            <a:r>
              <a:rPr sz="3200" spc="-12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sz="2650" spc="-25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25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</a:t>
            </a:r>
            <a:r>
              <a:rPr sz="2650" spc="-25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250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</a:t>
            </a:r>
            <a:r>
              <a:rPr lang="ro-RO" sz="3200" spc="-25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69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7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</a:t>
            </a:r>
            <a:r>
              <a:rPr sz="2650" spc="-17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200" spc="-17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lamen</a:t>
            </a:r>
            <a:r>
              <a:rPr sz="2650" spc="-17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sz="3200" spc="-17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650" spc="-17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200" spc="-17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650" spc="-17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3200" spc="-17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cad</a:t>
            </a:r>
            <a:r>
              <a:rPr sz="2650" spc="-17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 </a:t>
            </a:r>
            <a:r>
              <a:rPr sz="3200" spc="-29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 </a:t>
            </a:r>
            <a:r>
              <a:rPr sz="3200" spc="-20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650" spc="-20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20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gani</a:t>
            </a:r>
            <a:r>
              <a:rPr sz="2650" spc="-20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sz="3200" spc="-20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650" spc="-20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20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2650" spc="-3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sz="3200" spc="-3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sz="3200" spc="-1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650" spc="-1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200" spc="-1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</a:t>
            </a:r>
            <a:r>
              <a:rPr sz="2650" spc="-1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sz="3200" spc="-1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iona</a:t>
            </a:r>
            <a:r>
              <a:rPr sz="2650" spc="-1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17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3200" spc="-33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650" spc="-9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200" spc="-9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sz="2650" spc="-9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spc="-9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sz="2650" spc="-9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sz="3200" spc="-9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ilo</a:t>
            </a:r>
            <a:r>
              <a:rPr sz="2650" spc="-9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sz="3200" spc="-29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 </a:t>
            </a:r>
            <a:r>
              <a:rPr sz="3200" spc="-2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sz="2650" spc="-2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200" spc="-2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sz="2650" spc="-2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</a:t>
            </a:r>
            <a:r>
              <a:rPr sz="3200" spc="-2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ămân</a:t>
            </a:r>
            <a:r>
              <a:rPr sz="2650" spc="-24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sz="3200" spc="-11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2650" spc="-11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11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650" spc="-11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200" spc="-11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sz="2650" spc="-11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200" spc="-11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650" spc="-11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</a:t>
            </a:r>
            <a:r>
              <a:rPr sz="3200" spc="-11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650" spc="-11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spc="-11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650" spc="-114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r, </a:t>
            </a:r>
            <a:r>
              <a:rPr sz="3200" spc="-11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650" spc="-11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sz="3200" spc="-17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modifică</a:t>
            </a:r>
            <a:r>
              <a:rPr sz="2650" spc="-17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17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3200" spc="-53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50" spc="-3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sz="3200" spc="-3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sz="3200" spc="-19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</a:t>
            </a:r>
            <a:r>
              <a:rPr sz="2650" spc="-19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spc="-19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sz="2650" spc="-19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19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ile</a:t>
            </a:r>
            <a:r>
              <a:rPr sz="3200" spc="-36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50" spc="-13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3200" spc="-13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sz="2650" spc="-13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3200" spc="-13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650" spc="-13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13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ioa</a:t>
            </a:r>
            <a:r>
              <a:rPr sz="2650" spc="-13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spc="-135" dirty="0" err="1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6000" y="3984633"/>
            <a:ext cx="3769995" cy="334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indent="109220" algn="just">
              <a:lnSpc>
                <a:spcPct val="113300"/>
              </a:lnSpc>
              <a:spcBef>
                <a:spcPts val="100"/>
              </a:spcBef>
              <a:buAutoNum type="arabicParenBoth" startAt="4"/>
              <a:tabLst>
                <a:tab pos="478790" algn="l"/>
              </a:tabLst>
            </a:pPr>
            <a:r>
              <a:rPr sz="1600" spc="-45" dirty="0">
                <a:solidFill>
                  <a:srgbClr val="181769"/>
                </a:solidFill>
                <a:latin typeface="Noto Serif"/>
                <a:cs typeface="Noto Serif"/>
              </a:rPr>
              <a:t>Cursurile </a:t>
            </a:r>
            <a:r>
              <a:rPr sz="1600" spc="-30" dirty="0">
                <a:solidFill>
                  <a:srgbClr val="181769"/>
                </a:solidFill>
                <a:latin typeface="Noto Serif"/>
                <a:cs typeface="Noto Serif"/>
              </a:rPr>
              <a:t>pentru </a:t>
            </a:r>
            <a:r>
              <a:rPr sz="1600" spc="-65" dirty="0">
                <a:solidFill>
                  <a:srgbClr val="181769"/>
                </a:solidFill>
                <a:latin typeface="Noto Serif"/>
                <a:cs typeface="Noto Serif"/>
              </a:rPr>
              <a:t>elevii </a:t>
            </a:r>
            <a:r>
              <a:rPr sz="1600" spc="-55" dirty="0">
                <a:solidFill>
                  <a:srgbClr val="181769"/>
                </a:solidFill>
                <a:latin typeface="Noto Serif"/>
                <a:cs typeface="Noto Serif"/>
              </a:rPr>
              <a:t>din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clasa  </a:t>
            </a:r>
            <a:r>
              <a:rPr sz="1600" b="1" spc="-15" dirty="0">
                <a:solidFill>
                  <a:srgbClr val="181769"/>
                </a:solidFill>
                <a:latin typeface="Noto Sans"/>
                <a:cs typeface="Noto Sans"/>
              </a:rPr>
              <a:t>pregătitoare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şi din clasele </a:t>
            </a:r>
            <a:r>
              <a:rPr sz="1600" b="1" spc="-95" dirty="0">
                <a:solidFill>
                  <a:srgbClr val="181769"/>
                </a:solidFill>
                <a:latin typeface="Noto Sans"/>
                <a:cs typeface="Noto Sans"/>
              </a:rPr>
              <a:t>I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şi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a </a:t>
            </a:r>
            <a:r>
              <a:rPr sz="1600" b="1" spc="-50" dirty="0">
                <a:solidFill>
                  <a:srgbClr val="181769"/>
                </a:solidFill>
                <a:latin typeface="Noto Sans"/>
                <a:cs typeface="Noto Sans"/>
              </a:rPr>
              <a:t>II-a 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nu vor începe înainte de ora 8,00 şi  nu se vor termina mai târziu de ora  14,00.</a:t>
            </a:r>
            <a:endParaRPr sz="1600">
              <a:latin typeface="Noto Sans"/>
              <a:cs typeface="Noto Sans"/>
            </a:endParaRPr>
          </a:p>
          <a:p>
            <a:pPr marL="12700" marR="5080" indent="90170" algn="just">
              <a:lnSpc>
                <a:spcPct val="113300"/>
              </a:lnSpc>
              <a:buFont typeface="Noto Serif"/>
              <a:buAutoNum type="arabicParenBoth" startAt="4"/>
              <a:tabLst>
                <a:tab pos="431165" algn="l"/>
                <a:tab pos="1075690" algn="l"/>
              </a:tabLst>
            </a:pPr>
            <a:r>
              <a:rPr sz="1600" b="1" spc="-50" dirty="0">
                <a:solidFill>
                  <a:srgbClr val="181769"/>
                </a:solidFill>
                <a:latin typeface="Noto Sans"/>
                <a:cs typeface="Noto Sans"/>
              </a:rPr>
              <a:t>În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învăţământul primar, ora de  curs este de 45 de minute, cu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o 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pauză de 15 minute după fiecare oră  şi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o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pauză de 20 de minute după cea  de-a doua oră de curs. La clasa  </a:t>
            </a:r>
            <a:r>
              <a:rPr sz="1600" b="1" spc="-15" dirty="0">
                <a:solidFill>
                  <a:srgbClr val="181769"/>
                </a:solidFill>
                <a:latin typeface="Noto Sans"/>
                <a:cs typeface="Noto Sans"/>
              </a:rPr>
              <a:t>pregătitoare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şi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la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clasa </a:t>
            </a:r>
            <a:r>
              <a:rPr sz="1600" b="1" spc="-45" dirty="0">
                <a:solidFill>
                  <a:srgbClr val="181769"/>
                </a:solidFill>
                <a:latin typeface="Noto Sans"/>
                <a:cs typeface="Noto Sans"/>
              </a:rPr>
              <a:t>I,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activităţile  de	predare-învăţare-evaluare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6000" y="7331756"/>
            <a:ext cx="37636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acoperă</a:t>
            </a:r>
            <a:r>
              <a:rPr sz="1600" b="1" spc="13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30</a:t>
            </a:r>
            <a:r>
              <a:rPr sz="1600" b="1" spc="13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-</a:t>
            </a:r>
            <a:r>
              <a:rPr sz="1600" b="1" spc="140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35</a:t>
            </a:r>
            <a:r>
              <a:rPr sz="1600" b="1" spc="13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de</a:t>
            </a:r>
            <a:r>
              <a:rPr sz="1600" b="1" spc="140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minute,</a:t>
            </a:r>
            <a:r>
              <a:rPr sz="1600" b="1" spc="13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restul</a:t>
            </a:r>
            <a:r>
              <a:rPr sz="1600" b="1" spc="13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de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16000" y="7575558"/>
            <a:ext cx="3769360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timp fiind destinat activităţilor liber-  alese,</a:t>
            </a:r>
            <a:r>
              <a:rPr sz="1600" b="1" spc="-10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recreative.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000" y="8160431"/>
            <a:ext cx="37636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5925" algn="l"/>
                <a:tab pos="763905" algn="l"/>
                <a:tab pos="1728470" algn="l"/>
                <a:tab pos="2072005" algn="l"/>
                <a:tab pos="2645410" algn="l"/>
                <a:tab pos="3449954" algn="l"/>
              </a:tabLst>
            </a:pPr>
            <a:r>
              <a:rPr sz="1600" spc="-85" dirty="0">
                <a:solidFill>
                  <a:srgbClr val="181769"/>
                </a:solidFill>
                <a:latin typeface="Noto Serif"/>
                <a:cs typeface="Noto Serif"/>
              </a:rPr>
              <a:t>(</a:t>
            </a:r>
            <a:r>
              <a:rPr sz="1600" spc="15" dirty="0">
                <a:solidFill>
                  <a:srgbClr val="181769"/>
                </a:solidFill>
                <a:latin typeface="Noto Serif"/>
                <a:cs typeface="Noto Serif"/>
              </a:rPr>
              <a:t>6</a:t>
            </a:r>
            <a:r>
              <a:rPr sz="1600" spc="-85" dirty="0">
                <a:solidFill>
                  <a:srgbClr val="181769"/>
                </a:solidFill>
                <a:latin typeface="Noto Serif"/>
                <a:cs typeface="Noto Serif"/>
              </a:rPr>
              <a:t>)</a:t>
            </a:r>
            <a:r>
              <a:rPr sz="1600" dirty="0">
                <a:solidFill>
                  <a:srgbClr val="181769"/>
                </a:solidFill>
                <a:latin typeface="Noto Serif"/>
                <a:cs typeface="Noto Serif"/>
              </a:rPr>
              <a:t>	</a:t>
            </a:r>
            <a:r>
              <a:rPr sz="1600" spc="-145" dirty="0">
                <a:solidFill>
                  <a:srgbClr val="181769"/>
                </a:solidFill>
                <a:latin typeface="Noto Serif"/>
                <a:cs typeface="Noto Serif"/>
              </a:rPr>
              <a:t>Î</a:t>
            </a:r>
            <a:r>
              <a:rPr sz="1600" spc="-50" dirty="0">
                <a:solidFill>
                  <a:srgbClr val="181769"/>
                </a:solidFill>
                <a:latin typeface="Noto Serif"/>
                <a:cs typeface="Noto Serif"/>
              </a:rPr>
              <a:t>n</a:t>
            </a:r>
            <a:r>
              <a:rPr sz="1600" dirty="0">
                <a:solidFill>
                  <a:srgbClr val="181769"/>
                </a:solidFill>
                <a:latin typeface="Noto Serif"/>
                <a:cs typeface="Noto Serif"/>
              </a:rPr>
              <a:t>	</a:t>
            </a:r>
            <a:r>
              <a:rPr sz="1600" spc="35" dirty="0">
                <a:solidFill>
                  <a:srgbClr val="181769"/>
                </a:solidFill>
                <a:latin typeface="Noto Serif"/>
                <a:cs typeface="Noto Serif"/>
              </a:rPr>
              <a:t>s</a:t>
            </a:r>
            <a:r>
              <a:rPr sz="1600" spc="-110" dirty="0">
                <a:solidFill>
                  <a:srgbClr val="181769"/>
                </a:solidFill>
                <a:latin typeface="Noto Serif"/>
                <a:cs typeface="Noto Serif"/>
              </a:rPr>
              <a:t>i</a:t>
            </a:r>
            <a:r>
              <a:rPr sz="1600" dirty="0">
                <a:solidFill>
                  <a:srgbClr val="181769"/>
                </a:solidFill>
                <a:latin typeface="Noto Serif"/>
                <a:cs typeface="Noto Serif"/>
              </a:rPr>
              <a:t>t</a:t>
            </a:r>
            <a:r>
              <a:rPr sz="1600" spc="-40" dirty="0">
                <a:solidFill>
                  <a:srgbClr val="181769"/>
                </a:solidFill>
                <a:latin typeface="Noto Serif"/>
                <a:cs typeface="Noto Serif"/>
              </a:rPr>
              <a:t>u</a:t>
            </a:r>
            <a:r>
              <a:rPr sz="1600" spc="-20" dirty="0">
                <a:solidFill>
                  <a:srgbClr val="181769"/>
                </a:solidFill>
                <a:latin typeface="Noto Serif"/>
                <a:cs typeface="Noto Serif"/>
              </a:rPr>
              <a:t>a</a:t>
            </a:r>
            <a:r>
              <a:rPr sz="1600" dirty="0">
                <a:solidFill>
                  <a:srgbClr val="181769"/>
                </a:solidFill>
                <a:latin typeface="Noto Serif"/>
                <a:cs typeface="Noto Serif"/>
              </a:rPr>
              <a:t>ţ</a:t>
            </a:r>
            <a:r>
              <a:rPr sz="1600" spc="-110" dirty="0">
                <a:solidFill>
                  <a:srgbClr val="181769"/>
                </a:solidFill>
                <a:latin typeface="Noto Serif"/>
                <a:cs typeface="Noto Serif"/>
              </a:rPr>
              <a:t>ii</a:t>
            </a:r>
            <a:r>
              <a:rPr sz="1600" spc="-95" dirty="0">
                <a:solidFill>
                  <a:srgbClr val="181769"/>
                </a:solidFill>
                <a:latin typeface="Noto Serif"/>
                <a:cs typeface="Noto Serif"/>
              </a:rPr>
              <a:t>l</a:t>
            </a:r>
            <a:r>
              <a:rPr sz="1600" spc="40" dirty="0">
                <a:solidFill>
                  <a:srgbClr val="181769"/>
                </a:solidFill>
                <a:latin typeface="Noto Serif"/>
                <a:cs typeface="Noto Serif"/>
              </a:rPr>
              <a:t>e</a:t>
            </a:r>
            <a:r>
              <a:rPr sz="1600" dirty="0">
                <a:solidFill>
                  <a:srgbClr val="181769"/>
                </a:solidFill>
                <a:latin typeface="Noto Serif"/>
                <a:cs typeface="Noto Serif"/>
              </a:rPr>
              <a:t>	</a:t>
            </a:r>
            <a:r>
              <a:rPr sz="1600" spc="-110" dirty="0">
                <a:solidFill>
                  <a:srgbClr val="181769"/>
                </a:solidFill>
                <a:latin typeface="Noto Serif"/>
                <a:cs typeface="Noto Serif"/>
              </a:rPr>
              <a:t>î</a:t>
            </a:r>
            <a:r>
              <a:rPr sz="1600" spc="-50" dirty="0">
                <a:solidFill>
                  <a:srgbClr val="181769"/>
                </a:solidFill>
                <a:latin typeface="Noto Serif"/>
                <a:cs typeface="Noto Serif"/>
              </a:rPr>
              <a:t>n</a:t>
            </a:r>
            <a:r>
              <a:rPr sz="1600" dirty="0">
                <a:solidFill>
                  <a:srgbClr val="181769"/>
                </a:solidFill>
                <a:latin typeface="Noto Serif"/>
                <a:cs typeface="Noto Serif"/>
              </a:rPr>
              <a:t>	</a:t>
            </a:r>
            <a:r>
              <a:rPr sz="1600" spc="-35" dirty="0">
                <a:solidFill>
                  <a:srgbClr val="181769"/>
                </a:solidFill>
                <a:latin typeface="Noto Serif"/>
                <a:cs typeface="Noto Serif"/>
              </a:rPr>
              <a:t>c</a:t>
            </a:r>
            <a:r>
              <a:rPr sz="1600" spc="-20" dirty="0">
                <a:solidFill>
                  <a:srgbClr val="181769"/>
                </a:solidFill>
                <a:latin typeface="Noto Serif"/>
                <a:cs typeface="Noto Serif"/>
              </a:rPr>
              <a:t>a</a:t>
            </a:r>
            <a:r>
              <a:rPr sz="1600" spc="-110" dirty="0">
                <a:solidFill>
                  <a:srgbClr val="181769"/>
                </a:solidFill>
                <a:latin typeface="Noto Serif"/>
                <a:cs typeface="Noto Serif"/>
              </a:rPr>
              <a:t>r</a:t>
            </a:r>
            <a:r>
              <a:rPr sz="1600" spc="40" dirty="0">
                <a:solidFill>
                  <a:srgbClr val="181769"/>
                </a:solidFill>
                <a:latin typeface="Noto Serif"/>
                <a:cs typeface="Noto Serif"/>
              </a:rPr>
              <a:t>e</a:t>
            </a:r>
            <a:r>
              <a:rPr sz="1600" dirty="0">
                <a:solidFill>
                  <a:srgbClr val="181769"/>
                </a:solidFill>
                <a:latin typeface="Noto Serif"/>
                <a:cs typeface="Noto Serif"/>
              </a:rPr>
              <a:t>	</a:t>
            </a:r>
            <a:r>
              <a:rPr sz="1600" spc="-35" dirty="0">
                <a:solidFill>
                  <a:srgbClr val="181769"/>
                </a:solidFill>
                <a:latin typeface="Noto Serif"/>
                <a:cs typeface="Noto Serif"/>
              </a:rPr>
              <a:t>c</a:t>
            </a:r>
            <a:r>
              <a:rPr sz="1600" spc="-95" dirty="0">
                <a:solidFill>
                  <a:srgbClr val="181769"/>
                </a:solidFill>
                <a:latin typeface="Noto Serif"/>
                <a:cs typeface="Noto Serif"/>
              </a:rPr>
              <a:t>l</a:t>
            </a:r>
            <a:r>
              <a:rPr sz="1600" spc="-20" dirty="0">
                <a:solidFill>
                  <a:srgbClr val="181769"/>
                </a:solidFill>
                <a:latin typeface="Noto Serif"/>
                <a:cs typeface="Noto Serif"/>
              </a:rPr>
              <a:t>a</a:t>
            </a:r>
            <a:r>
              <a:rPr sz="1600" spc="35" dirty="0">
                <a:solidFill>
                  <a:srgbClr val="181769"/>
                </a:solidFill>
                <a:latin typeface="Noto Serif"/>
                <a:cs typeface="Noto Serif"/>
              </a:rPr>
              <a:t>se</a:t>
            </a:r>
            <a:r>
              <a:rPr sz="1600" spc="-95" dirty="0">
                <a:solidFill>
                  <a:srgbClr val="181769"/>
                </a:solidFill>
                <a:latin typeface="Noto Serif"/>
                <a:cs typeface="Noto Serif"/>
              </a:rPr>
              <a:t>l</a:t>
            </a:r>
            <a:r>
              <a:rPr sz="1600" spc="40" dirty="0">
                <a:solidFill>
                  <a:srgbClr val="181769"/>
                </a:solidFill>
                <a:latin typeface="Noto Serif"/>
                <a:cs typeface="Noto Serif"/>
              </a:rPr>
              <a:t>e</a:t>
            </a:r>
            <a:r>
              <a:rPr sz="1600" dirty="0">
                <a:solidFill>
                  <a:srgbClr val="181769"/>
                </a:solidFill>
                <a:latin typeface="Noto Serif"/>
                <a:cs typeface="Noto Serif"/>
              </a:rPr>
              <a:t>	</a:t>
            </a:r>
            <a:r>
              <a:rPr sz="1600" spc="-10" dirty="0">
                <a:solidFill>
                  <a:srgbClr val="181769"/>
                </a:solidFill>
                <a:latin typeface="Noto Serif"/>
                <a:cs typeface="Noto Serif"/>
              </a:rPr>
              <a:t>d</a:t>
            </a:r>
            <a:r>
              <a:rPr sz="1600" spc="-110" dirty="0">
                <a:solidFill>
                  <a:srgbClr val="181769"/>
                </a:solidFill>
                <a:latin typeface="Noto Serif"/>
                <a:cs typeface="Noto Serif"/>
              </a:rPr>
              <a:t>i</a:t>
            </a:r>
            <a:r>
              <a:rPr sz="1600" spc="-50" dirty="0">
                <a:solidFill>
                  <a:srgbClr val="181769"/>
                </a:solidFill>
                <a:latin typeface="Noto Serif"/>
                <a:cs typeface="Noto Serif"/>
              </a:rPr>
              <a:t>n</a:t>
            </a:r>
            <a:endParaRPr sz="1600">
              <a:latin typeface="Noto Serif"/>
              <a:cs typeface="Noto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6000" y="8404233"/>
            <a:ext cx="3769360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  <a:tabLst>
                <a:tab pos="1576705" algn="l"/>
                <a:tab pos="2535555" algn="l"/>
              </a:tabLst>
            </a:pPr>
            <a:r>
              <a:rPr sz="1600" spc="-110" dirty="0">
                <a:solidFill>
                  <a:srgbClr val="181769"/>
                </a:solidFill>
                <a:latin typeface="Noto Serif"/>
                <a:cs typeface="Noto Serif"/>
              </a:rPr>
              <a:t>î</a:t>
            </a:r>
            <a:r>
              <a:rPr sz="1600" spc="-55" dirty="0">
                <a:solidFill>
                  <a:srgbClr val="181769"/>
                </a:solidFill>
                <a:latin typeface="Noto Serif"/>
                <a:cs typeface="Noto Serif"/>
              </a:rPr>
              <a:t>n</a:t>
            </a:r>
            <a:r>
              <a:rPr sz="1600" spc="-130" dirty="0">
                <a:solidFill>
                  <a:srgbClr val="181769"/>
                </a:solidFill>
                <a:latin typeface="Noto Serif"/>
                <a:cs typeface="Noto Serif"/>
              </a:rPr>
              <a:t>v</a:t>
            </a:r>
            <a:r>
              <a:rPr sz="1600" spc="-20" dirty="0">
                <a:solidFill>
                  <a:srgbClr val="181769"/>
                </a:solidFill>
                <a:latin typeface="Noto Serif"/>
                <a:cs typeface="Noto Serif"/>
              </a:rPr>
              <a:t>ă</a:t>
            </a:r>
            <a:r>
              <a:rPr sz="1600" dirty="0">
                <a:solidFill>
                  <a:srgbClr val="181769"/>
                </a:solidFill>
                <a:latin typeface="Noto Serif"/>
                <a:cs typeface="Noto Serif"/>
              </a:rPr>
              <a:t>ţ</a:t>
            </a:r>
            <a:r>
              <a:rPr sz="1600" spc="-20" dirty="0">
                <a:solidFill>
                  <a:srgbClr val="181769"/>
                </a:solidFill>
                <a:latin typeface="Noto Serif"/>
                <a:cs typeface="Noto Serif"/>
              </a:rPr>
              <a:t>ă</a:t>
            </a:r>
            <a:r>
              <a:rPr sz="1600" spc="-30" dirty="0">
                <a:solidFill>
                  <a:srgbClr val="181769"/>
                </a:solidFill>
                <a:latin typeface="Noto Serif"/>
                <a:cs typeface="Noto Serif"/>
              </a:rPr>
              <a:t>m</a:t>
            </a:r>
            <a:r>
              <a:rPr sz="1600" spc="-20" dirty="0">
                <a:solidFill>
                  <a:srgbClr val="181769"/>
                </a:solidFill>
                <a:latin typeface="Noto Serif"/>
                <a:cs typeface="Noto Serif"/>
              </a:rPr>
              <a:t>â</a:t>
            </a:r>
            <a:r>
              <a:rPr sz="1600" spc="-55" dirty="0">
                <a:solidFill>
                  <a:srgbClr val="181769"/>
                </a:solidFill>
                <a:latin typeface="Noto Serif"/>
                <a:cs typeface="Noto Serif"/>
              </a:rPr>
              <a:t>n</a:t>
            </a:r>
            <a:r>
              <a:rPr sz="1600" dirty="0">
                <a:solidFill>
                  <a:srgbClr val="181769"/>
                </a:solidFill>
                <a:latin typeface="Noto Serif"/>
                <a:cs typeface="Noto Serif"/>
              </a:rPr>
              <a:t>t</a:t>
            </a:r>
            <a:r>
              <a:rPr sz="1600" spc="-40" dirty="0">
                <a:solidFill>
                  <a:srgbClr val="181769"/>
                </a:solidFill>
                <a:latin typeface="Noto Serif"/>
                <a:cs typeface="Noto Serif"/>
              </a:rPr>
              <a:t>u</a:t>
            </a:r>
            <a:r>
              <a:rPr sz="1600" spc="-95" dirty="0">
                <a:solidFill>
                  <a:srgbClr val="181769"/>
                </a:solidFill>
                <a:latin typeface="Noto Serif"/>
                <a:cs typeface="Noto Serif"/>
              </a:rPr>
              <a:t>l</a:t>
            </a:r>
            <a:r>
              <a:rPr sz="1600" dirty="0">
                <a:solidFill>
                  <a:srgbClr val="181769"/>
                </a:solidFill>
                <a:latin typeface="Noto Serif"/>
                <a:cs typeface="Noto Serif"/>
              </a:rPr>
              <a:t>	</a:t>
            </a:r>
            <a:r>
              <a:rPr sz="1600" spc="-10" dirty="0">
                <a:solidFill>
                  <a:srgbClr val="181769"/>
                </a:solidFill>
                <a:latin typeface="Noto Serif"/>
                <a:cs typeface="Noto Serif"/>
              </a:rPr>
              <a:t>p</a:t>
            </a:r>
            <a:r>
              <a:rPr sz="1600" spc="-110" dirty="0">
                <a:solidFill>
                  <a:srgbClr val="181769"/>
                </a:solidFill>
                <a:latin typeface="Noto Serif"/>
                <a:cs typeface="Noto Serif"/>
              </a:rPr>
              <a:t>ri</a:t>
            </a:r>
            <a:r>
              <a:rPr sz="1600" spc="-30" dirty="0">
                <a:solidFill>
                  <a:srgbClr val="181769"/>
                </a:solidFill>
                <a:latin typeface="Noto Serif"/>
                <a:cs typeface="Noto Serif"/>
              </a:rPr>
              <a:t>m</a:t>
            </a:r>
            <a:r>
              <a:rPr sz="1600" spc="-20" dirty="0">
                <a:solidFill>
                  <a:srgbClr val="181769"/>
                </a:solidFill>
                <a:latin typeface="Noto Serif"/>
                <a:cs typeface="Noto Serif"/>
              </a:rPr>
              <a:t>a</a:t>
            </a:r>
            <a:r>
              <a:rPr sz="1600" spc="-105" dirty="0">
                <a:solidFill>
                  <a:srgbClr val="181769"/>
                </a:solidFill>
                <a:latin typeface="Noto Serif"/>
                <a:cs typeface="Noto Serif"/>
              </a:rPr>
              <a:t>r</a:t>
            </a:r>
            <a:r>
              <a:rPr sz="1600" dirty="0">
                <a:solidFill>
                  <a:srgbClr val="181769"/>
                </a:solidFill>
                <a:latin typeface="Noto Serif"/>
                <a:cs typeface="Noto Serif"/>
              </a:rPr>
              <a:t>	</a:t>
            </a:r>
            <a:r>
              <a:rPr sz="1600" spc="-50" dirty="0">
                <a:solidFill>
                  <a:srgbClr val="181769"/>
                </a:solidFill>
                <a:latin typeface="Noto Serif"/>
                <a:cs typeface="Noto Serif"/>
              </a:rPr>
              <a:t>f</a:t>
            </a:r>
            <a:r>
              <a:rPr sz="1600" spc="-40" dirty="0">
                <a:solidFill>
                  <a:srgbClr val="181769"/>
                </a:solidFill>
                <a:latin typeface="Noto Serif"/>
                <a:cs typeface="Noto Serif"/>
              </a:rPr>
              <a:t>u</a:t>
            </a:r>
            <a:r>
              <a:rPr sz="1600" spc="-55" dirty="0">
                <a:solidFill>
                  <a:srgbClr val="181769"/>
                </a:solidFill>
                <a:latin typeface="Noto Serif"/>
                <a:cs typeface="Noto Serif"/>
              </a:rPr>
              <a:t>n</a:t>
            </a:r>
            <a:r>
              <a:rPr sz="1600" spc="-35" dirty="0">
                <a:solidFill>
                  <a:srgbClr val="181769"/>
                </a:solidFill>
                <a:latin typeface="Noto Serif"/>
                <a:cs typeface="Noto Serif"/>
              </a:rPr>
              <a:t>c</a:t>
            </a:r>
            <a:r>
              <a:rPr sz="1600" dirty="0">
                <a:solidFill>
                  <a:srgbClr val="181769"/>
                </a:solidFill>
                <a:latin typeface="Noto Serif"/>
                <a:cs typeface="Noto Serif"/>
              </a:rPr>
              <a:t>ţ</a:t>
            </a:r>
            <a:r>
              <a:rPr sz="1600" spc="-110" dirty="0">
                <a:solidFill>
                  <a:srgbClr val="181769"/>
                </a:solidFill>
                <a:latin typeface="Noto Serif"/>
                <a:cs typeface="Noto Serif"/>
              </a:rPr>
              <a:t>i</a:t>
            </a:r>
            <a:r>
              <a:rPr sz="1600" spc="35" dirty="0">
                <a:solidFill>
                  <a:srgbClr val="181769"/>
                </a:solidFill>
                <a:latin typeface="Noto Serif"/>
                <a:cs typeface="Noto Serif"/>
              </a:rPr>
              <a:t>o</a:t>
            </a:r>
            <a:r>
              <a:rPr sz="1600" spc="-55" dirty="0">
                <a:solidFill>
                  <a:srgbClr val="181769"/>
                </a:solidFill>
                <a:latin typeface="Noto Serif"/>
                <a:cs typeface="Noto Serif"/>
              </a:rPr>
              <a:t>n</a:t>
            </a:r>
            <a:r>
              <a:rPr sz="1600" spc="35" dirty="0">
                <a:solidFill>
                  <a:srgbClr val="181769"/>
                </a:solidFill>
                <a:latin typeface="Noto Serif"/>
                <a:cs typeface="Noto Serif"/>
              </a:rPr>
              <a:t>e</a:t>
            </a:r>
            <a:r>
              <a:rPr sz="1600" spc="-20" dirty="0">
                <a:solidFill>
                  <a:srgbClr val="181769"/>
                </a:solidFill>
                <a:latin typeface="Noto Serif"/>
                <a:cs typeface="Noto Serif"/>
              </a:rPr>
              <a:t>a</a:t>
            </a:r>
            <a:r>
              <a:rPr sz="1600" spc="-75" dirty="0">
                <a:solidFill>
                  <a:srgbClr val="181769"/>
                </a:solidFill>
                <a:latin typeface="Noto Serif"/>
                <a:cs typeface="Noto Serif"/>
              </a:rPr>
              <a:t>z</a:t>
            </a:r>
            <a:r>
              <a:rPr sz="1600" spc="-10" dirty="0">
                <a:solidFill>
                  <a:srgbClr val="181769"/>
                </a:solidFill>
                <a:latin typeface="Noto Serif"/>
                <a:cs typeface="Noto Serif"/>
              </a:rPr>
              <a:t>ă  </a:t>
            </a:r>
            <a:r>
              <a:rPr sz="1600" spc="-40" dirty="0">
                <a:solidFill>
                  <a:srgbClr val="181769"/>
                </a:solidFill>
                <a:latin typeface="Noto Serif"/>
                <a:cs typeface="Noto Serif"/>
              </a:rPr>
              <a:t>împreună </a:t>
            </a:r>
            <a:r>
              <a:rPr sz="1600" spc="-35" dirty="0">
                <a:solidFill>
                  <a:srgbClr val="181769"/>
                </a:solidFill>
                <a:latin typeface="Noto Serif"/>
                <a:cs typeface="Noto Serif"/>
              </a:rPr>
              <a:t>cu </a:t>
            </a:r>
            <a:r>
              <a:rPr sz="1600" spc="-20" dirty="0">
                <a:solidFill>
                  <a:srgbClr val="181769"/>
                </a:solidFill>
                <a:latin typeface="Noto Serif"/>
                <a:cs typeface="Noto Serif"/>
              </a:rPr>
              <a:t>alte </a:t>
            </a:r>
            <a:r>
              <a:rPr sz="1600" spc="-15" dirty="0">
                <a:solidFill>
                  <a:srgbClr val="181769"/>
                </a:solidFill>
                <a:latin typeface="Noto Serif"/>
                <a:cs typeface="Noto Serif"/>
              </a:rPr>
              <a:t>clase </a:t>
            </a:r>
            <a:r>
              <a:rPr sz="1600" spc="-55" dirty="0">
                <a:solidFill>
                  <a:srgbClr val="181769"/>
                </a:solidFill>
                <a:latin typeface="Noto Serif"/>
                <a:cs typeface="Noto Serif"/>
              </a:rPr>
              <a:t>din</a:t>
            </a:r>
            <a:r>
              <a:rPr sz="1600" spc="60" dirty="0">
                <a:solidFill>
                  <a:srgbClr val="181769"/>
                </a:solidFill>
                <a:latin typeface="Noto Serif"/>
                <a:cs typeface="Noto Serif"/>
              </a:rPr>
              <a:t> </a:t>
            </a:r>
            <a:r>
              <a:rPr sz="1600" spc="-65" dirty="0">
                <a:solidFill>
                  <a:srgbClr val="181769"/>
                </a:solidFill>
                <a:latin typeface="Noto Serif"/>
                <a:cs typeface="Noto Serif"/>
              </a:rPr>
              <a:t>nivelurile</a:t>
            </a:r>
            <a:endParaRPr sz="1600">
              <a:latin typeface="Noto Serif"/>
              <a:cs typeface="Noto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0" y="8956683"/>
            <a:ext cx="3770629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300"/>
              </a:lnSpc>
              <a:spcBef>
                <a:spcPts val="100"/>
              </a:spcBef>
            </a:pPr>
            <a:r>
              <a:rPr sz="1600" spc="-25" dirty="0">
                <a:solidFill>
                  <a:srgbClr val="181769"/>
                </a:solidFill>
                <a:latin typeface="Noto Serif"/>
                <a:cs typeface="Noto Serif"/>
              </a:rPr>
              <a:t>superioare </a:t>
            </a:r>
            <a:r>
              <a:rPr sz="1600" spc="15" dirty="0">
                <a:solidFill>
                  <a:srgbClr val="181769"/>
                </a:solidFill>
                <a:latin typeface="Noto Serif"/>
                <a:cs typeface="Noto Serif"/>
              </a:rPr>
              <a:t>de </a:t>
            </a:r>
            <a:r>
              <a:rPr sz="1600" spc="-40" dirty="0">
                <a:solidFill>
                  <a:srgbClr val="181769"/>
                </a:solidFill>
                <a:latin typeface="Noto Serif"/>
                <a:cs typeface="Noto Serif"/>
              </a:rPr>
              <a:t>învăţământ, </a:t>
            </a:r>
            <a:r>
              <a:rPr sz="1600" spc="-30" dirty="0">
                <a:solidFill>
                  <a:srgbClr val="181769"/>
                </a:solidFill>
                <a:latin typeface="Noto Serif"/>
                <a:cs typeface="Noto Serif"/>
              </a:rPr>
              <a:t>ora </a:t>
            </a:r>
            <a:r>
              <a:rPr sz="1600" spc="15" dirty="0">
                <a:solidFill>
                  <a:srgbClr val="181769"/>
                </a:solidFill>
                <a:latin typeface="Noto Serif"/>
                <a:cs typeface="Noto Serif"/>
              </a:rPr>
              <a:t>de </a:t>
            </a:r>
            <a:r>
              <a:rPr sz="1600" spc="-35" dirty="0">
                <a:solidFill>
                  <a:srgbClr val="181769"/>
                </a:solidFill>
                <a:latin typeface="Noto Serif"/>
                <a:cs typeface="Noto Serif"/>
              </a:rPr>
              <a:t>curs  </a:t>
            </a:r>
            <a:r>
              <a:rPr sz="1600" spc="25" dirty="0">
                <a:solidFill>
                  <a:srgbClr val="181769"/>
                </a:solidFill>
                <a:latin typeface="Noto Serif"/>
                <a:cs typeface="Noto Serif"/>
              </a:rPr>
              <a:t>este </a:t>
            </a:r>
            <a:r>
              <a:rPr sz="1600" spc="15" dirty="0">
                <a:solidFill>
                  <a:srgbClr val="181769"/>
                </a:solidFill>
                <a:latin typeface="Noto Serif"/>
                <a:cs typeface="Noto Serif"/>
              </a:rPr>
              <a:t>de 50 de </a:t>
            </a:r>
            <a:r>
              <a:rPr sz="1600" spc="-30" dirty="0">
                <a:solidFill>
                  <a:srgbClr val="181769"/>
                </a:solidFill>
                <a:latin typeface="Noto Serif"/>
                <a:cs typeface="Noto Serif"/>
              </a:rPr>
              <a:t>minute, </a:t>
            </a:r>
            <a:r>
              <a:rPr sz="1600" spc="-75" dirty="0">
                <a:solidFill>
                  <a:srgbClr val="181769"/>
                </a:solidFill>
                <a:latin typeface="Noto Serif"/>
                <a:cs typeface="Noto Serif"/>
              </a:rPr>
              <a:t>iar </a:t>
            </a:r>
            <a:r>
              <a:rPr sz="1600" spc="-80" dirty="0">
                <a:solidFill>
                  <a:srgbClr val="181769"/>
                </a:solidFill>
                <a:latin typeface="Noto Serif"/>
                <a:cs typeface="Noto Serif"/>
              </a:rPr>
              <a:t>în </a:t>
            </a:r>
            <a:r>
              <a:rPr sz="1600" spc="-35" dirty="0">
                <a:solidFill>
                  <a:srgbClr val="181769"/>
                </a:solidFill>
                <a:latin typeface="Noto Serif"/>
                <a:cs typeface="Noto Serif"/>
              </a:rPr>
              <a:t>ultimele  </a:t>
            </a:r>
            <a:r>
              <a:rPr sz="1600" spc="-70" dirty="0">
                <a:solidFill>
                  <a:srgbClr val="181769"/>
                </a:solidFill>
                <a:latin typeface="Noto Serif"/>
                <a:cs typeface="Noto Serif"/>
              </a:rPr>
              <a:t>cinci </a:t>
            </a:r>
            <a:r>
              <a:rPr sz="1600" spc="-35" dirty="0">
                <a:solidFill>
                  <a:srgbClr val="181769"/>
                </a:solidFill>
                <a:latin typeface="Noto Serif"/>
                <a:cs typeface="Noto Serif"/>
              </a:rPr>
              <a:t>minute </a:t>
            </a:r>
            <a:r>
              <a:rPr sz="1600" spc="35" dirty="0">
                <a:solidFill>
                  <a:srgbClr val="181769"/>
                </a:solidFill>
                <a:latin typeface="Noto Serif"/>
                <a:cs typeface="Noto Serif"/>
              </a:rPr>
              <a:t>se </a:t>
            </a:r>
            <a:r>
              <a:rPr sz="1600" spc="-35" dirty="0">
                <a:solidFill>
                  <a:srgbClr val="181769"/>
                </a:solidFill>
                <a:latin typeface="Noto Serif"/>
                <a:cs typeface="Noto Serif"/>
              </a:rPr>
              <a:t>organizează </a:t>
            </a:r>
            <a:r>
              <a:rPr sz="1600" spc="-55" dirty="0">
                <a:solidFill>
                  <a:srgbClr val="181769"/>
                </a:solidFill>
                <a:latin typeface="Noto Serif"/>
                <a:cs typeface="Noto Serif"/>
              </a:rPr>
              <a:t>activităţi </a:t>
            </a:r>
            <a:r>
              <a:rPr sz="1600" spc="15" dirty="0">
                <a:solidFill>
                  <a:srgbClr val="181769"/>
                </a:solidFill>
                <a:latin typeface="Noto Serif"/>
                <a:cs typeface="Noto Serif"/>
              </a:rPr>
              <a:t>de  </a:t>
            </a:r>
            <a:r>
              <a:rPr sz="1600" spc="-40" dirty="0">
                <a:solidFill>
                  <a:srgbClr val="181769"/>
                </a:solidFill>
                <a:latin typeface="Noto Serif"/>
                <a:cs typeface="Noto Serif"/>
              </a:rPr>
              <a:t>tip</a:t>
            </a:r>
            <a:r>
              <a:rPr sz="1600" spc="-10" dirty="0">
                <a:solidFill>
                  <a:srgbClr val="181769"/>
                </a:solidFill>
                <a:latin typeface="Noto Serif"/>
                <a:cs typeface="Noto Serif"/>
              </a:rPr>
              <a:t> </a:t>
            </a:r>
            <a:r>
              <a:rPr sz="1600" spc="-40" dirty="0">
                <a:solidFill>
                  <a:srgbClr val="181769"/>
                </a:solidFill>
                <a:latin typeface="Noto Serif"/>
                <a:cs typeface="Noto Serif"/>
              </a:rPr>
              <a:t>recreativ.</a:t>
            </a:r>
            <a:endParaRPr sz="1600">
              <a:latin typeface="Noto Serif"/>
              <a:cs typeface="Noto Serif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155709" y="3574625"/>
            <a:ext cx="1194435" cy="5886450"/>
            <a:chOff x="8155709" y="3574625"/>
            <a:chExt cx="1194435" cy="5886450"/>
          </a:xfrm>
        </p:grpSpPr>
        <p:sp>
          <p:nvSpPr>
            <p:cNvPr id="11" name="object 11"/>
            <p:cNvSpPr/>
            <p:nvPr/>
          </p:nvSpPr>
          <p:spPr>
            <a:xfrm>
              <a:off x="9139237" y="3574625"/>
              <a:ext cx="9525" cy="5886450"/>
            </a:xfrm>
            <a:custGeom>
              <a:avLst/>
              <a:gdLst/>
              <a:ahLst/>
              <a:cxnLst/>
              <a:rect l="l" t="t" r="r" b="b"/>
              <a:pathLst>
                <a:path w="9525" h="5886450">
                  <a:moveTo>
                    <a:pt x="9525" y="5886450"/>
                  </a:moveTo>
                  <a:lnTo>
                    <a:pt x="0" y="5886450"/>
                  </a:lnTo>
                  <a:lnTo>
                    <a:pt x="0" y="0"/>
                  </a:lnTo>
                  <a:lnTo>
                    <a:pt x="9525" y="0"/>
                  </a:lnTo>
                  <a:lnTo>
                    <a:pt x="9525" y="5886450"/>
                  </a:lnTo>
                  <a:close/>
                </a:path>
              </a:pathLst>
            </a:custGeom>
            <a:solidFill>
              <a:srgbClr val="29285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55709" y="6111605"/>
              <a:ext cx="1194435" cy="19050"/>
            </a:xfrm>
            <a:custGeom>
              <a:avLst/>
              <a:gdLst/>
              <a:ahLst/>
              <a:cxnLst/>
              <a:rect l="l" t="t" r="r" b="b"/>
              <a:pathLst>
                <a:path w="1194434" h="19050">
                  <a:moveTo>
                    <a:pt x="1193901" y="19050"/>
                  </a:moveTo>
                  <a:lnTo>
                    <a:pt x="0" y="19050"/>
                  </a:lnTo>
                  <a:lnTo>
                    <a:pt x="0" y="0"/>
                  </a:lnTo>
                  <a:lnTo>
                    <a:pt x="1193901" y="0"/>
                  </a:lnTo>
                  <a:lnTo>
                    <a:pt x="1193901" y="19050"/>
                  </a:lnTo>
                  <a:close/>
                </a:path>
              </a:pathLst>
            </a:custGeom>
            <a:solidFill>
              <a:srgbClr val="1817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495477" y="3101616"/>
            <a:ext cx="3516126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2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sz="2650" b="1" spc="-2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3200" b="1" spc="-2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sz="2650" b="1" spc="-2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b="1" spc="-27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3200" b="1" spc="-11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sz="2650" b="1" spc="-11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sz="3200" b="1" spc="-11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sz="2650" b="1" spc="-11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650" b="1" spc="-35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4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98322" y="5015589"/>
            <a:ext cx="3971290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Art. 90 (2) </a:t>
            </a:r>
            <a:r>
              <a:rPr sz="1600" b="1" spc="-50" dirty="0">
                <a:solidFill>
                  <a:srgbClr val="181769"/>
                </a:solidFill>
                <a:latin typeface="Noto Sans"/>
                <a:cs typeface="Noto Sans"/>
              </a:rPr>
              <a:t>În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situaţia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în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care, pe durata  clasei </a:t>
            </a:r>
            <a:r>
              <a:rPr sz="1600" b="1" spc="-15" dirty="0">
                <a:solidFill>
                  <a:srgbClr val="181769"/>
                </a:solidFill>
                <a:latin typeface="Noto Sans"/>
                <a:cs typeface="Noto Sans"/>
              </a:rPr>
              <a:t>pregătitoare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ori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a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clasei </a:t>
            </a:r>
            <a:r>
              <a:rPr sz="1600" b="1" spc="-45" dirty="0">
                <a:solidFill>
                  <a:srgbClr val="181769"/>
                </a:solidFill>
                <a:latin typeface="Noto Sans"/>
                <a:cs typeface="Noto Sans"/>
              </a:rPr>
              <a:t>I, </a:t>
            </a:r>
            <a:r>
              <a:rPr sz="1600" b="1" spc="40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elevul</a:t>
            </a:r>
            <a:endParaRPr sz="1600" dirty="0">
              <a:latin typeface="Noto Sans"/>
              <a:cs typeface="Noto Sans"/>
            </a:endParaRPr>
          </a:p>
          <a:p>
            <a:pPr marL="12700" marR="9525">
              <a:lnSpc>
                <a:spcPct val="113300"/>
              </a:lnSpc>
              <a:tabLst>
                <a:tab pos="1153160" algn="l"/>
                <a:tab pos="2235835" algn="l"/>
                <a:tab pos="2757170" algn="l"/>
                <a:tab pos="3145155" algn="l"/>
              </a:tabLst>
            </a:pPr>
            <a:r>
              <a:rPr sz="1600" u="heavy" spc="-400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Noto Sans"/>
                <a:cs typeface="Noto Sans"/>
              </a:rPr>
              <a:t>acumulează absen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ţ</a:t>
            </a:r>
            <a:r>
              <a:rPr sz="1600" b="1" u="heavy" spc="-5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Noto Sans"/>
                <a:cs typeface="Noto Sans"/>
              </a:rPr>
              <a:t>e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 ca urmare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a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unor  prob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em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e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med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i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ca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le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sa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u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s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e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observ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ă</a:t>
            </a:r>
            <a:endParaRPr sz="1600" dirty="0">
              <a:latin typeface="Noto Sans"/>
              <a:cs typeface="Noto San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11022" y="6387830"/>
            <a:ext cx="3937635" cy="19050"/>
          </a:xfrm>
          <a:custGeom>
            <a:avLst/>
            <a:gdLst/>
            <a:ahLst/>
            <a:cxnLst/>
            <a:rect l="l" t="t" r="r" b="b"/>
            <a:pathLst>
              <a:path w="3937634" h="19050">
                <a:moveTo>
                  <a:pt x="3937396" y="19050"/>
                </a:moveTo>
                <a:lnTo>
                  <a:pt x="0" y="19050"/>
                </a:lnTo>
                <a:lnTo>
                  <a:pt x="0" y="0"/>
                </a:lnTo>
                <a:lnTo>
                  <a:pt x="3937396" y="0"/>
                </a:lnTo>
                <a:lnTo>
                  <a:pt x="3937396" y="19050"/>
                </a:lnTo>
                <a:close/>
              </a:path>
            </a:pathLst>
          </a:custGeom>
          <a:solidFill>
            <a:srgbClr val="181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98322" y="6152912"/>
            <a:ext cx="39630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42720" algn="l"/>
                <a:tab pos="1939289" algn="l"/>
                <a:tab pos="3096260" algn="l"/>
                <a:tab pos="3701415" algn="l"/>
              </a:tabLst>
            </a:pP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man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i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festăr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i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d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e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obosea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lă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sa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u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d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e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04953" y="6664057"/>
            <a:ext cx="1847850" cy="19050"/>
          </a:xfrm>
          <a:custGeom>
            <a:avLst/>
            <a:gdLst/>
            <a:ahLst/>
            <a:cxnLst/>
            <a:rect l="l" t="t" r="r" b="b"/>
            <a:pathLst>
              <a:path w="1847850" h="19050">
                <a:moveTo>
                  <a:pt x="1847303" y="0"/>
                </a:moveTo>
                <a:lnTo>
                  <a:pt x="1551736" y="0"/>
                </a:lnTo>
                <a:lnTo>
                  <a:pt x="863079" y="0"/>
                </a:lnTo>
                <a:lnTo>
                  <a:pt x="0" y="0"/>
                </a:lnTo>
                <a:lnTo>
                  <a:pt x="0" y="19050"/>
                </a:lnTo>
                <a:lnTo>
                  <a:pt x="863079" y="19050"/>
                </a:lnTo>
                <a:lnTo>
                  <a:pt x="1551736" y="19050"/>
                </a:lnTo>
                <a:lnTo>
                  <a:pt x="1847303" y="19050"/>
                </a:lnTo>
                <a:lnTo>
                  <a:pt x="1847303" y="0"/>
                </a:lnTo>
                <a:close/>
              </a:path>
            </a:pathLst>
          </a:custGeom>
          <a:solidFill>
            <a:srgbClr val="181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398322" y="6429137"/>
            <a:ext cx="39662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7645" algn="l"/>
                <a:tab pos="2553335" algn="l"/>
                <a:tab pos="3595370" algn="l"/>
              </a:tabLst>
            </a:pPr>
            <a:r>
              <a:rPr sz="1600" u="heavy" spc="-400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Noto Sans"/>
                <a:cs typeface="Noto Sans"/>
              </a:rPr>
              <a:t>neada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ptar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e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şco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ară</a:t>
            </a:r>
            <a:r>
              <a:rPr sz="1600" b="1" spc="5" dirty="0">
                <a:solidFill>
                  <a:srgbClr val="181769"/>
                </a:solidFill>
                <a:latin typeface="Noto Sans"/>
                <a:cs typeface="Noto Sans"/>
              </a:rPr>
              <a:t>,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păr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i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nț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ii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sa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u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98322" y="6672939"/>
            <a:ext cx="3970654" cy="223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3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reprezentanții </a:t>
            </a:r>
            <a:r>
              <a:rPr sz="1600" b="1" spc="-25" dirty="0">
                <a:solidFill>
                  <a:srgbClr val="181769"/>
                </a:solidFill>
                <a:latin typeface="Noto Sans"/>
                <a:cs typeface="Noto Sans"/>
              </a:rPr>
              <a:t>legali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pot depune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la 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unitatea de învăţământ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o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solicitare de  </a:t>
            </a:r>
            <a:r>
              <a:rPr sz="1600" b="1" spc="-20" dirty="0">
                <a:solidFill>
                  <a:srgbClr val="181769"/>
                </a:solidFill>
                <a:latin typeface="Noto Sans"/>
                <a:cs typeface="Noto Sans"/>
              </a:rPr>
              <a:t>retragere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a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elevului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în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vederea  reînscrierii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în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anul şcolar următor,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în 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clasa corespunzătoare nivelului din  care s-a retras;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la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cererea motivată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a 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părintelui, reînscrierea se poate face şi 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în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anul şcolar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în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care s-a</a:t>
            </a:r>
            <a:r>
              <a:rPr sz="1600" b="1" spc="35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solicitat</a:t>
            </a:r>
            <a:endParaRPr sz="1600" dirty="0">
              <a:latin typeface="Noto Sans"/>
              <a:cs typeface="Noto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98322" y="8882739"/>
            <a:ext cx="3966210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  <a:tabLst>
                <a:tab pos="1491615" algn="l"/>
                <a:tab pos="2022475" algn="l"/>
                <a:tab pos="2870835" algn="l"/>
              </a:tabLst>
            </a:pP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retra</a:t>
            </a:r>
            <a:r>
              <a:rPr sz="1600" b="1" spc="-114" dirty="0">
                <a:solidFill>
                  <a:srgbClr val="181769"/>
                </a:solidFill>
                <a:latin typeface="Noto Sans"/>
                <a:cs typeface="Noto Sans"/>
              </a:rPr>
              <a:t>g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erea</a:t>
            </a:r>
            <a:r>
              <a:rPr sz="1600" b="1" spc="5" dirty="0">
                <a:solidFill>
                  <a:srgbClr val="181769"/>
                </a:solidFill>
                <a:latin typeface="Noto Sans"/>
                <a:cs typeface="Noto Sans"/>
              </a:rPr>
              <a:t>,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	în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c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as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a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anter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i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oar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ă 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nivelului din care s-a retras</a:t>
            </a:r>
            <a:r>
              <a:rPr sz="1600" b="1" spc="-20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elevul.</a:t>
            </a:r>
            <a:endParaRPr sz="1600" dirty="0">
              <a:latin typeface="Noto Sans"/>
              <a:cs typeface="Noto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3504130" y="3574625"/>
            <a:ext cx="9525" cy="5886450"/>
          </a:xfrm>
          <a:custGeom>
            <a:avLst/>
            <a:gdLst/>
            <a:ahLst/>
            <a:cxnLst/>
            <a:rect l="l" t="t" r="r" b="b"/>
            <a:pathLst>
              <a:path w="9525" h="5886450">
                <a:moveTo>
                  <a:pt x="9525" y="5886450"/>
                </a:moveTo>
                <a:lnTo>
                  <a:pt x="0" y="5886450"/>
                </a:lnTo>
                <a:lnTo>
                  <a:pt x="0" y="0"/>
                </a:lnTo>
                <a:lnTo>
                  <a:pt x="9525" y="0"/>
                </a:lnTo>
                <a:lnTo>
                  <a:pt x="9525" y="5886450"/>
                </a:lnTo>
                <a:close/>
              </a:path>
            </a:pathLst>
          </a:custGeom>
          <a:solidFill>
            <a:srgbClr val="29285C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368976" y="270501"/>
            <a:ext cx="4120118" cy="5039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200" b="1" spc="-2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Stabilirea</a:t>
            </a:r>
            <a:r>
              <a:rPr sz="3200" b="1" spc="-3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14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calificativului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934280" y="1359103"/>
            <a:ext cx="39433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46655" algn="l"/>
                <a:tab pos="3709035" algn="l"/>
              </a:tabLst>
            </a:pP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Ca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li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f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i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cat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i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ve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e/Note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le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acordat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e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s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e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576796" y="1602904"/>
            <a:ext cx="4305300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3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comunică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în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mod </a:t>
            </a:r>
            <a:r>
              <a:rPr sz="1600" b="1" spc="-15" dirty="0">
                <a:solidFill>
                  <a:srgbClr val="181769"/>
                </a:solidFill>
                <a:latin typeface="Noto Sans"/>
                <a:cs typeface="Noto Sans"/>
              </a:rPr>
              <a:t>obligatoriu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elevilor și se  trec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în </a:t>
            </a:r>
            <a:r>
              <a:rPr sz="1600" b="1" spc="-20" dirty="0">
                <a:solidFill>
                  <a:srgbClr val="181769"/>
                </a:solidFill>
                <a:latin typeface="Noto Sans"/>
                <a:cs typeface="Noto Sans"/>
              </a:rPr>
              <a:t>catalog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şi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în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carnetul de elev de  către cadrul didactic care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le</a:t>
            </a:r>
            <a:r>
              <a:rPr sz="1600" b="1" spc="-2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acordă.</a:t>
            </a:r>
            <a:endParaRPr sz="1600">
              <a:latin typeface="Noto Sans"/>
              <a:cs typeface="Noto Sans"/>
            </a:endParaRPr>
          </a:p>
          <a:p>
            <a:pPr marL="12700" algn="just">
              <a:lnSpc>
                <a:spcPct val="100000"/>
              </a:lnSpc>
              <a:spcBef>
                <a:spcPts val="254"/>
              </a:spcBef>
            </a:pP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Art. 110 (1) La clasele </a:t>
            </a:r>
            <a:r>
              <a:rPr sz="1600" b="1" spc="-95" dirty="0">
                <a:solidFill>
                  <a:srgbClr val="181769"/>
                </a:solidFill>
                <a:latin typeface="Noto Sans"/>
                <a:cs typeface="Noto Sans"/>
              </a:rPr>
              <a:t>I</a:t>
            </a:r>
            <a:r>
              <a:rPr sz="1600" b="1" spc="225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- </a:t>
            </a:r>
            <a:r>
              <a:rPr sz="1600" b="1" spc="-50" dirty="0">
                <a:solidFill>
                  <a:srgbClr val="181769"/>
                </a:solidFill>
                <a:latin typeface="Noto Sans"/>
                <a:cs typeface="Noto Sans"/>
              </a:rPr>
              <a:t>IV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se</a:t>
            </a:r>
            <a:r>
              <a:rPr sz="1600" b="1" spc="170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stabilesc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955700" y="3251371"/>
            <a:ext cx="1678939" cy="19050"/>
          </a:xfrm>
          <a:custGeom>
            <a:avLst/>
            <a:gdLst/>
            <a:ahLst/>
            <a:cxnLst/>
            <a:rect l="l" t="t" r="r" b="b"/>
            <a:pathLst>
              <a:path w="1678940" h="19050">
                <a:moveTo>
                  <a:pt x="1678814" y="19050"/>
                </a:moveTo>
                <a:lnTo>
                  <a:pt x="0" y="19050"/>
                </a:lnTo>
                <a:lnTo>
                  <a:pt x="0" y="0"/>
                </a:lnTo>
                <a:lnTo>
                  <a:pt x="1678814" y="0"/>
                </a:lnTo>
                <a:lnTo>
                  <a:pt x="1678814" y="19050"/>
                </a:lnTo>
                <a:close/>
              </a:path>
            </a:pathLst>
          </a:custGeom>
          <a:solidFill>
            <a:srgbClr val="1817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576796" y="2707804"/>
            <a:ext cx="4305935" cy="57785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5"/>
              </a:spcBef>
              <a:tabLst>
                <a:tab pos="1353185" algn="l"/>
                <a:tab pos="2778125" algn="l"/>
                <a:tab pos="3176905" algn="l"/>
                <a:tab pos="4107815" algn="l"/>
              </a:tabLst>
            </a:pP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ca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li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f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i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cat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i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v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e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semestr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i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a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le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ş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i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anua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le	</a:t>
            </a:r>
            <a:r>
              <a:rPr sz="1600" u="heavy" spc="-400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Noto Sans"/>
                <a:cs typeface="Noto Sans"/>
              </a:rPr>
              <a:t>l</a:t>
            </a:r>
            <a:r>
              <a:rPr sz="1600" b="1" u="heavy" spc="-5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Noto Sans"/>
                <a:cs typeface="Noto Sans"/>
              </a:rPr>
              <a:t>a</a:t>
            </a:r>
            <a:endParaRPr sz="160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854075" algn="l"/>
                <a:tab pos="1962785" algn="l"/>
                <a:tab pos="2352675" algn="l"/>
                <a:tab pos="3200400" algn="l"/>
                <a:tab pos="3597275" algn="l"/>
              </a:tabLst>
            </a:pPr>
            <a:r>
              <a:rPr sz="1600" u="heavy" spc="-400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Noto Sans"/>
                <a:cs typeface="Noto Sans"/>
              </a:rPr>
              <a:t>f</a:t>
            </a:r>
            <a:r>
              <a:rPr sz="1600" b="1" u="heavy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Noto Sans"/>
                <a:cs typeface="Noto Sans"/>
              </a:rPr>
              <a:t>i</a:t>
            </a:r>
            <a:r>
              <a:rPr sz="1600" b="1" u="heavy" spc="-5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Noto Sans"/>
                <a:cs typeface="Noto Sans"/>
              </a:rPr>
              <a:t>ecar</a:t>
            </a:r>
            <a:r>
              <a:rPr sz="1600" b="1" u="heavy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Noto Sans"/>
                <a:cs typeface="Noto Sans"/>
              </a:rPr>
              <a:t>e	</a:t>
            </a:r>
            <a:r>
              <a:rPr sz="1600" b="1" u="heavy" spc="-5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Noto Sans"/>
                <a:cs typeface="Noto Sans"/>
              </a:rPr>
              <a:t>d</a:t>
            </a:r>
            <a:r>
              <a:rPr sz="1600" b="1" u="heavy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Noto Sans"/>
                <a:cs typeface="Noto Sans"/>
              </a:rPr>
              <a:t>i</a:t>
            </a:r>
            <a:r>
              <a:rPr sz="1600" b="1" u="heavy" spc="-5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Noto Sans"/>
                <a:cs typeface="Noto Sans"/>
              </a:rPr>
              <a:t>sc</a:t>
            </a:r>
            <a:r>
              <a:rPr sz="1600" b="1" u="heavy" dirty="0">
                <a:solidFill>
                  <a:srgbClr val="181769"/>
                </a:solidFill>
                <a:uFill>
                  <a:solidFill>
                    <a:srgbClr val="181769"/>
                  </a:solidFill>
                </a:uFill>
                <a:latin typeface="Noto Sans"/>
                <a:cs typeface="Noto Sans"/>
              </a:rPr>
              <a:t>i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p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li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n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ă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d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e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stud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i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u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.	(</a:t>
            </a:r>
            <a:r>
              <a:rPr sz="1600" b="1" spc="-10" dirty="0">
                <a:solidFill>
                  <a:srgbClr val="181769"/>
                </a:solidFill>
                <a:latin typeface="Noto Sans"/>
                <a:cs typeface="Noto Sans"/>
              </a:rPr>
              <a:t>2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)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Pentr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u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76796" y="3260254"/>
            <a:ext cx="4302760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  <a:tabLst>
                <a:tab pos="807085" algn="l"/>
                <a:tab pos="1514475" algn="l"/>
                <a:tab pos="2833370" algn="l"/>
                <a:tab pos="4040504" algn="l"/>
              </a:tabLst>
            </a:pP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acest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e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c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ase</a:t>
            </a:r>
            <a:r>
              <a:rPr sz="1600" b="1" spc="5" dirty="0">
                <a:solidFill>
                  <a:srgbClr val="181769"/>
                </a:solidFill>
                <a:latin typeface="Noto Sans"/>
                <a:cs typeface="Noto Sans"/>
              </a:rPr>
              <a:t>,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ca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li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f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i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cat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i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vu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semestr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i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a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	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p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e 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disciplină/domeniu de studiu se</a:t>
            </a:r>
            <a:r>
              <a:rPr sz="1600" b="1" spc="-40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stabileşte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576796" y="3812704"/>
            <a:ext cx="4309110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3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astfel: se </a:t>
            </a:r>
            <a:r>
              <a:rPr sz="1600" b="1" spc="-30" dirty="0">
                <a:solidFill>
                  <a:srgbClr val="181769"/>
                </a:solidFill>
                <a:latin typeface="Noto Sans"/>
                <a:cs typeface="Noto Sans"/>
              </a:rPr>
              <a:t>aleg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două calificative cu  frecvenţa cea mai mare, acordate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în 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timpul semestrului, după care,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în 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perioadele de recapitulare şi</a:t>
            </a:r>
            <a:r>
              <a:rPr sz="1600" b="1" spc="220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de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76796" y="4950028"/>
            <a:ext cx="43065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consolidare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a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materiei, </a:t>
            </a:r>
            <a:r>
              <a:rPr sz="1600" b="1" dirty="0">
                <a:solidFill>
                  <a:srgbClr val="DE672D"/>
                </a:solidFill>
                <a:latin typeface="Noto Sans"/>
                <a:cs typeface="Noto Sans"/>
              </a:rPr>
              <a:t>în </a:t>
            </a:r>
            <a:r>
              <a:rPr sz="1600" b="1" spc="-5" dirty="0">
                <a:solidFill>
                  <a:srgbClr val="DE672D"/>
                </a:solidFill>
                <a:latin typeface="Noto Sans"/>
                <a:cs typeface="Noto Sans"/>
              </a:rPr>
              <a:t>urma</a:t>
            </a:r>
            <a:r>
              <a:rPr sz="1600" b="1" spc="100" dirty="0">
                <a:solidFill>
                  <a:srgbClr val="DE672D"/>
                </a:solidFill>
                <a:latin typeface="Noto Sans"/>
                <a:cs typeface="Noto Sans"/>
              </a:rPr>
              <a:t> </a:t>
            </a:r>
            <a:r>
              <a:rPr sz="1600" b="1" spc="-5" dirty="0">
                <a:solidFill>
                  <a:srgbClr val="DE672D"/>
                </a:solidFill>
                <a:latin typeface="Noto Sans"/>
                <a:cs typeface="Noto Sans"/>
              </a:rPr>
              <a:t>aplicării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576796" y="5193829"/>
            <a:ext cx="4309110" cy="389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3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DE672D"/>
                </a:solidFill>
                <a:latin typeface="Noto Sans"/>
                <a:cs typeface="Noto Sans"/>
              </a:rPr>
              <a:t>unor probe de evaluare sumativă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, cadrul  didactic poate opta pentru unul dintre  cele două calificative. Calificativul anual 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la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fiecare disciplină este dat de unul  dintre calificativele semestriale stabilite  de cadrul didactic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în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baza următoarelor  criterii: a) </a:t>
            </a:r>
            <a:r>
              <a:rPr sz="1600" b="1" spc="-20" dirty="0">
                <a:solidFill>
                  <a:srgbClr val="181769"/>
                </a:solidFill>
                <a:latin typeface="Noto Sans"/>
                <a:cs typeface="Noto Sans"/>
              </a:rPr>
              <a:t>progresul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sau </a:t>
            </a:r>
            <a:r>
              <a:rPr sz="1600" b="1" spc="-20" dirty="0">
                <a:solidFill>
                  <a:srgbClr val="181769"/>
                </a:solidFill>
                <a:latin typeface="Noto Sans"/>
                <a:cs typeface="Noto Sans"/>
              </a:rPr>
              <a:t>regresul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 elevului;</a:t>
            </a:r>
            <a:endParaRPr sz="1600" dirty="0">
              <a:latin typeface="Noto Sans"/>
              <a:cs typeface="Noto Sans"/>
            </a:endParaRPr>
          </a:p>
          <a:p>
            <a:pPr marL="12700" marR="5715" algn="just">
              <a:lnSpc>
                <a:spcPct val="113300"/>
              </a:lnSpc>
            </a:pP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b) raportul efort-performanţă realizată; c)  creşterea sau descreşterea motivaţiei  elevului; d) realizarea unor sarcini din  </a:t>
            </a:r>
            <a:r>
              <a:rPr sz="1600" b="1" spc="-20" dirty="0">
                <a:solidFill>
                  <a:srgbClr val="181769"/>
                </a:solidFill>
                <a:latin typeface="Noto Sans"/>
                <a:cs typeface="Noto Sans"/>
              </a:rPr>
              <a:t>programul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suplimentar de </a:t>
            </a:r>
            <a:r>
              <a:rPr sz="1600" b="1" spc="-20" dirty="0">
                <a:solidFill>
                  <a:srgbClr val="181769"/>
                </a:solidFill>
                <a:latin typeface="Noto Sans"/>
                <a:cs typeface="Noto Sans"/>
              </a:rPr>
              <a:t>pregătire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sau  de recuperare, stabilite de cadrul didactic  şi care au fost aduse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la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cunoştinţa  părintelui, tutorelui sau </a:t>
            </a:r>
            <a:r>
              <a:rPr sz="1600" b="1" spc="60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reprezentantului</a:t>
            </a:r>
            <a:endParaRPr sz="1600" dirty="0">
              <a:latin typeface="Noto Sans"/>
              <a:cs typeface="Noto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76796" y="9093403"/>
            <a:ext cx="5651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solidFill>
                  <a:srgbClr val="181769"/>
                </a:solidFill>
                <a:latin typeface="Noto Sans"/>
                <a:cs typeface="Noto Sans"/>
              </a:rPr>
              <a:t>legal.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4478000" y="456109"/>
            <a:ext cx="2794360" cy="5655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600" b="1" spc="-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Amânare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4234932" y="1262466"/>
            <a:ext cx="31565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5965" algn="l"/>
                <a:tab pos="1428750" algn="l"/>
                <a:tab pos="2240280" algn="l"/>
              </a:tabLst>
            </a:pP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Art.	117	Sunt	declaraţi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4234932" y="1538691"/>
            <a:ext cx="31534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amânaţi, semestrial sau</a:t>
            </a:r>
            <a:r>
              <a:rPr sz="1600" b="1" spc="-50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anual,</a:t>
            </a:r>
            <a:endParaRPr sz="1600">
              <a:latin typeface="Noto Sans"/>
              <a:cs typeface="Noto San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234932" y="1782493"/>
            <a:ext cx="3367268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3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elevii cărora nu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li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se poate  definitiva situaţia şcolară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la 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una sau </a:t>
            </a:r>
            <a:r>
              <a:rPr sz="1600" b="1" dirty="0">
                <a:solidFill>
                  <a:srgbClr val="181769"/>
                </a:solidFill>
                <a:latin typeface="Noto Sans"/>
                <a:cs typeface="Noto Sans"/>
              </a:rPr>
              <a:t>la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mai multe  discipline de</a:t>
            </a:r>
            <a:r>
              <a:rPr sz="1600" b="1" spc="-20" dirty="0">
                <a:solidFill>
                  <a:srgbClr val="181769"/>
                </a:solidFill>
                <a:latin typeface="Noto Sans"/>
                <a:cs typeface="Noto Sans"/>
              </a:rPr>
              <a:t> </a:t>
            </a:r>
            <a:r>
              <a:rPr sz="1600" b="1" spc="-5" dirty="0">
                <a:solidFill>
                  <a:srgbClr val="181769"/>
                </a:solidFill>
                <a:latin typeface="Noto Sans"/>
                <a:cs typeface="Noto Sans"/>
              </a:rPr>
              <a:t>studiu/module</a:t>
            </a:r>
            <a:endParaRPr sz="1600" dirty="0">
              <a:latin typeface="Noto Sans"/>
              <a:cs typeface="Noto Sans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764713" y="162369"/>
            <a:ext cx="8364999" cy="9988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6350" spc="-665" dirty="0">
                <a:solidFill>
                  <a:srgbClr val="181769"/>
                </a:solidFill>
              </a:rPr>
              <a:t>ORDIN </a:t>
            </a:r>
            <a:r>
              <a:rPr sz="6350" spc="55" dirty="0">
                <a:solidFill>
                  <a:srgbClr val="181769"/>
                </a:solidFill>
              </a:rPr>
              <a:t>n</a:t>
            </a:r>
            <a:r>
              <a:rPr sz="5350" spc="55" dirty="0">
                <a:solidFill>
                  <a:srgbClr val="181769"/>
                </a:solidFill>
                <a:latin typeface="DejaVu Sans Condensed"/>
                <a:cs typeface="DejaVu Sans Condensed"/>
              </a:rPr>
              <a:t>r</a:t>
            </a:r>
            <a:r>
              <a:rPr sz="5350" spc="55" dirty="0">
                <a:solidFill>
                  <a:srgbClr val="181769"/>
                </a:solidFill>
              </a:rPr>
              <a:t>.</a:t>
            </a:r>
            <a:r>
              <a:rPr sz="5350" spc="10" dirty="0">
                <a:solidFill>
                  <a:srgbClr val="181769"/>
                </a:solidFill>
              </a:rPr>
              <a:t> </a:t>
            </a:r>
            <a:r>
              <a:rPr sz="5350" spc="280" dirty="0">
                <a:solidFill>
                  <a:srgbClr val="181769"/>
                </a:solidFill>
                <a:latin typeface="DejaVu Sans Condensed"/>
                <a:cs typeface="DejaVu Sans Condensed"/>
              </a:rPr>
              <a:t>5</a:t>
            </a:r>
            <a:r>
              <a:rPr sz="5350" spc="280" dirty="0">
                <a:solidFill>
                  <a:srgbClr val="181769"/>
                </a:solidFill>
              </a:rPr>
              <a:t>.</a:t>
            </a:r>
            <a:r>
              <a:rPr sz="5350" spc="280" dirty="0">
                <a:solidFill>
                  <a:srgbClr val="181769"/>
                </a:solidFill>
                <a:latin typeface="DejaVu Sans Condensed"/>
                <a:cs typeface="DejaVu Sans Condensed"/>
              </a:rPr>
              <a:t>447</a:t>
            </a:r>
            <a:r>
              <a:rPr sz="5350" spc="280" dirty="0">
                <a:solidFill>
                  <a:srgbClr val="181769"/>
                </a:solidFill>
              </a:rPr>
              <a:t>/</a:t>
            </a:r>
            <a:r>
              <a:rPr sz="5350" spc="280" dirty="0">
                <a:solidFill>
                  <a:srgbClr val="181769"/>
                </a:solidFill>
                <a:latin typeface="DejaVu Sans Condensed"/>
                <a:cs typeface="DejaVu Sans Condensed"/>
              </a:rPr>
              <a:t>2020</a:t>
            </a:r>
            <a:endParaRPr sz="5350" dirty="0">
              <a:latin typeface="DejaVu Sans Condensed"/>
              <a:cs typeface="DejaVu Sans Condense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110695" y="4302397"/>
            <a:ext cx="3161665" cy="767517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>
              <a:lnSpc>
                <a:spcPts val="2780"/>
              </a:lnSpc>
              <a:spcBef>
                <a:spcPts val="384"/>
              </a:spcBef>
            </a:pPr>
            <a:r>
              <a:rPr sz="2500" b="1" spc="-1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sz="2100" b="1" spc="-1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500" b="1" spc="-1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100" b="1" spc="-1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500" b="1" spc="-1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sz="2100" b="1" spc="-1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500" b="1" spc="-1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2500" b="1" spc="-1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100" b="1" spc="-1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sz="2500" b="1" spc="-1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pă </a:t>
            </a:r>
            <a:r>
              <a:rPr sz="2500" b="1" spc="-1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sz="2100" b="1" spc="-1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500" b="1" spc="-1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sz="2100" b="1" spc="-1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500" b="1" spc="-1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sz="2100" b="1" spc="-1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500" b="1" spc="-18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  </a:t>
            </a:r>
            <a:r>
              <a:rPr sz="2500" b="1" spc="-12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</a:t>
            </a:r>
            <a:r>
              <a:rPr sz="2500" b="1" spc="-30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b="1" spc="-1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</a:t>
            </a:r>
            <a:r>
              <a:rPr sz="2500" b="1" spc="-1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ăină</a:t>
            </a:r>
            <a:r>
              <a:rPr sz="2100" b="1" spc="-1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500" b="1" spc="-1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100" b="1" spc="-1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500" b="1" spc="-13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500" b="1" spc="-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 spc="-17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sz="2500" b="1" spc="-3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500" b="1" spc="-26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România</a:t>
            </a:r>
            <a:endParaRPr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329180" y="5580739"/>
            <a:ext cx="2985770" cy="2768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069" algn="just">
              <a:lnSpc>
                <a:spcPct val="113300"/>
              </a:lnSpc>
              <a:spcBef>
                <a:spcPts val="100"/>
              </a:spcBef>
            </a:pPr>
            <a:r>
              <a:rPr sz="2000" b="1" spc="-50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sz="2000" b="1" spc="-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situația </a:t>
            </a:r>
            <a:r>
              <a:rPr sz="2000" b="1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sz="2000" b="1" spc="-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 se solicită  continuarea studiilor şi  înscrierea </a:t>
            </a:r>
            <a:r>
              <a:rPr sz="2000" b="1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 </a:t>
            </a:r>
            <a:r>
              <a:rPr sz="2000" b="1" spc="-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sistemul  românesc, fără </a:t>
            </a:r>
            <a:r>
              <a:rPr sz="2000" b="1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000" b="1" spc="-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  documente care să ateste  studiile efectuate </a:t>
            </a:r>
            <a:r>
              <a:rPr sz="2000" b="1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000" b="1" spc="-5" dirty="0">
                <a:solidFill>
                  <a:srgbClr val="1817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aplică  prevederile </a:t>
            </a:r>
            <a:r>
              <a:rPr sz="2000" b="1" spc="-2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ROFUIP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art.</a:t>
            </a:r>
            <a:r>
              <a:rPr sz="2000" b="1" spc="-6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</a:t>
            </a:r>
            <a:r>
              <a:rPr sz="1600" b="1" spc="-5" dirty="0">
                <a:solidFill>
                  <a:srgbClr val="FF0000"/>
                </a:solidFill>
                <a:latin typeface="Noto Sans"/>
                <a:cs typeface="Noto Sans"/>
              </a:rPr>
              <a:t>.</a:t>
            </a:r>
            <a:endParaRPr sz="1600" dirty="0">
              <a:solidFill>
                <a:srgbClr val="FF0000"/>
              </a:solidFill>
              <a:latin typeface="Noto Sans"/>
              <a:cs typeface="Noto Sans"/>
            </a:endParaRPr>
          </a:p>
        </p:txBody>
      </p:sp>
      <p:sp>
        <p:nvSpPr>
          <p:cNvPr id="39" name="Dreptunghi 38">
            <a:extLst>
              <a:ext uri="{FF2B5EF4-FFF2-40B4-BE49-F238E27FC236}">
                <a16:creationId xmlns:a16="http://schemas.microsoft.com/office/drawing/2014/main" id="{22B2B7DD-532A-4244-AB33-78646A374F09}"/>
              </a:ext>
            </a:extLst>
          </p:cNvPr>
          <p:cNvSpPr/>
          <p:nvPr/>
        </p:nvSpPr>
        <p:spPr>
          <a:xfrm>
            <a:off x="985889" y="3086100"/>
            <a:ext cx="3436253" cy="5778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Durata cursurilor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176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2454</Words>
  <Application>Microsoft Office PowerPoint</Application>
  <PresentationFormat>Particularizare</PresentationFormat>
  <Paragraphs>175</Paragraphs>
  <Slides>18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8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18</vt:i4>
      </vt:variant>
    </vt:vector>
  </HeadingPairs>
  <TitlesOfParts>
    <vt:vector size="27" baseType="lpstr">
      <vt:lpstr>Arial</vt:lpstr>
      <vt:lpstr>Calibri</vt:lpstr>
      <vt:lpstr>Candara</vt:lpstr>
      <vt:lpstr>Consolas</vt:lpstr>
      <vt:lpstr>DejaVu Sans Condensed</vt:lpstr>
      <vt:lpstr>Noto Sans</vt:lpstr>
      <vt:lpstr>Noto Serif</vt:lpstr>
      <vt:lpstr>Times New Roman</vt:lpstr>
      <vt:lpstr>Office Theme</vt:lpstr>
      <vt:lpstr>Prezentare PowerPoint</vt:lpstr>
      <vt:lpstr>Legislație aplicabilă</vt:lpstr>
      <vt:lpstr>Legislație aplicabilă</vt:lpstr>
      <vt:lpstr>Legislație aplicabilă</vt:lpstr>
      <vt:lpstr>ORDIN nr. 3243/2021</vt:lpstr>
      <vt:lpstr>ORDIN nr. 3.371/ 2013</vt:lpstr>
      <vt:lpstr>Prezentare PowerPoint</vt:lpstr>
      <vt:lpstr>Prezentare PowerPoint</vt:lpstr>
      <vt:lpstr>ORDIN nr. 5.447/2020</vt:lpstr>
      <vt:lpstr>Repere  pentru  noul  an   școlar</vt:lpstr>
      <vt:lpstr>Prezentare PowerPoint</vt:lpstr>
      <vt:lpstr>Mediul școlar</vt:lpstr>
      <vt:lpstr>Evaluare</vt:lpstr>
      <vt:lpstr>Teme pentru acasă</vt:lpstr>
      <vt:lpstr>Aspecte organizatorice</vt:lpstr>
      <vt:lpstr>Abordarea diferentiată</vt:lpstr>
      <vt:lpstr>Manuale școlare  valabile  2021- 2022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Blue Green and Yellow Photo Collage Modern New Hire Resources Company Presentation</dc:title>
  <dc:creator>Scoala Germana Hermann Oberth</dc:creator>
  <cp:keywords>DAEbwhqK5RM,BADriN8xyZ8</cp:keywords>
  <cp:lastModifiedBy>Daniela Mocondoi</cp:lastModifiedBy>
  <cp:revision>28</cp:revision>
  <dcterms:created xsi:type="dcterms:W3CDTF">2021-09-15T08:19:07Z</dcterms:created>
  <dcterms:modified xsi:type="dcterms:W3CDTF">2021-09-15T19:51:11Z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2021-09-10T00:00:00Z</vt:filetime>
  </property>
  <property fmtid="{D5CDD505-2E9C-101B-9397-08002B2CF9AE}" pid="3" name="Creator">
    <vt:lpwstr>Canva</vt:lpwstr>
  </property>
  <property fmtid="{D5CDD505-2E9C-101B-9397-08002B2CF9AE}" pid="4" name="LastSaved">
    <vt:filetime>2021-09-15T00:00:00Z</vt:filetime>
  </property>
</Properties>
</file>